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57" r:id="rId4"/>
    <p:sldId id="376" r:id="rId5"/>
    <p:sldId id="664" r:id="rId6"/>
    <p:sldId id="328" r:id="rId7"/>
    <p:sldId id="665" r:id="rId8"/>
    <p:sldId id="380" r:id="rId9"/>
    <p:sldId id="383" r:id="rId10"/>
    <p:sldId id="382" r:id="rId11"/>
    <p:sldId id="384" r:id="rId12"/>
    <p:sldId id="603" r:id="rId13"/>
    <p:sldId id="386" r:id="rId14"/>
    <p:sldId id="595" r:id="rId15"/>
    <p:sldId id="604" r:id="rId16"/>
    <p:sldId id="605" r:id="rId17"/>
    <p:sldId id="666" r:id="rId18"/>
    <p:sldId id="387" r:id="rId19"/>
    <p:sldId id="606" r:id="rId20"/>
    <p:sldId id="607" r:id="rId21"/>
    <p:sldId id="617" r:id="rId22"/>
    <p:sldId id="609" r:id="rId23"/>
    <p:sldId id="414" r:id="rId24"/>
    <p:sldId id="415" r:id="rId25"/>
    <p:sldId id="381" r:id="rId26"/>
    <p:sldId id="600" r:id="rId27"/>
    <p:sldId id="601" r:id="rId28"/>
    <p:sldId id="613" r:id="rId29"/>
    <p:sldId id="614" r:id="rId30"/>
    <p:sldId id="602" r:id="rId31"/>
    <p:sldId id="668" r:id="rId32"/>
    <p:sldId id="669" r:id="rId33"/>
    <p:sldId id="667" r:id="rId34"/>
    <p:sldId id="670" r:id="rId35"/>
    <p:sldId id="612" r:id="rId36"/>
    <p:sldId id="671" r:id="rId37"/>
    <p:sldId id="673" r:id="rId38"/>
    <p:sldId id="674" r:id="rId39"/>
    <p:sldId id="676" r:id="rId40"/>
    <p:sldId id="677" r:id="rId41"/>
    <p:sldId id="340" r:id="rId42"/>
    <p:sldId id="619" r:id="rId43"/>
    <p:sldId id="333" r:id="rId44"/>
    <p:sldId id="620" r:id="rId45"/>
    <p:sldId id="649" r:id="rId46"/>
    <p:sldId id="651" r:id="rId47"/>
    <p:sldId id="621" r:id="rId48"/>
    <p:sldId id="618" r:id="rId49"/>
    <p:sldId id="672" r:id="rId50"/>
    <p:sldId id="675" r:id="rId51"/>
    <p:sldId id="653" r:id="rId52"/>
    <p:sldId id="655" r:id="rId53"/>
    <p:sldId id="657" r:id="rId54"/>
    <p:sldId id="658" r:id="rId55"/>
    <p:sldId id="659" r:id="rId56"/>
    <p:sldId id="656" r:id="rId57"/>
    <p:sldId id="661" r:id="rId58"/>
    <p:sldId id="662" r:id="rId5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D4A68-FC1F-44D1-9EC1-7A91B81EB1C1}" type="datetimeFigureOut">
              <a:rPr lang="it-IT" smtClean="0"/>
              <a:t>13/10/2021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74458-89AD-4F81-A678-BEF4895BF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07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89A6CF-75D0-4B86-8CBD-99088C527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F0C8ED-A01B-44DD-8CE3-CCB37C3ABA5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DB4F8DB2-93A4-4275-8059-5068A2020AA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738188"/>
            <a:ext cx="6432550" cy="3619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5F6B3C7A-A78C-4B87-87B3-FE7250BD4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579938"/>
            <a:ext cx="5018088" cy="4359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D2E1E-A28E-4A50-BED1-9A946ECF0BE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81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  <p:sp>
        <p:nvSpPr>
          <p:cNvPr id="2222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A71B7-2208-430D-9466-D0C4EC462E0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202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C3CE8A-8FEF-4763-8F5F-BF41D217D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25E62-9451-48BE-8F24-BDD5DD54BC6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02E70A51-BFC6-4C13-9801-B188EF06A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2E3F1C20-24EA-4317-A8F2-AFD24CEA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3620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232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2898DA-3B5F-4BB7-AE86-D7A534EC54D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5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242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4265C-FC46-4143-AE13-C109A112041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63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C3CE8A-8FEF-4763-8F5F-BF41D217D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25E62-9451-48BE-8F24-BDD5DD54BC6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02E70A51-BFC6-4C13-9801-B188EF06A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2E3F1C20-24EA-4317-A8F2-AFD24CEA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2197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1309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75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500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C3CE8A-8FEF-4763-8F5F-BF41D217D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25E62-9451-48BE-8F24-BDD5DD54BC6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02E70A51-BFC6-4C13-9801-B188EF06A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2E3F1C20-24EA-4317-A8F2-AFD24CEA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428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9915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2660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4956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534FAC-F22F-40F5-883D-B32818BC7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63CA4-6939-433A-91D6-E150DB87B3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C86574D8-9D81-425C-BA66-CC02C3B6E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4A83EE3-DECA-48A9-AACB-C3C4DC215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7104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89A6CF-75D0-4B86-8CBD-99088C527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F0C8ED-A01B-44DD-8CE3-CCB37C3ABA5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DB4F8DB2-93A4-4275-8059-5068A2020AA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738188"/>
            <a:ext cx="6432550" cy="3619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5F6B3C7A-A78C-4B87-87B3-FE7250BD4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579938"/>
            <a:ext cx="5018088" cy="4359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982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89A6CF-75D0-4B86-8CBD-99088C527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F0C8ED-A01B-44DD-8CE3-CCB37C3ABA5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DB4F8DB2-93A4-4275-8059-5068A2020AA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738188"/>
            <a:ext cx="6432550" cy="3619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5F6B3C7A-A78C-4B87-87B3-FE7250BD4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579938"/>
            <a:ext cx="5018088" cy="4359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147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F30AD1-8563-4D88-98D8-BEE2CFA88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090C93-3F86-4D77-B443-FBEA22F36E2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37A8DB32-7847-40B5-8555-4D9C4C1DF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B2A45611-67FD-403C-AC83-EB8526AA2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2348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F30AD1-8563-4D88-98D8-BEE2CFA88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090C93-3F86-4D77-B443-FBEA22F36E2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37A8DB32-7847-40B5-8555-4D9C4C1DF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B2A45611-67FD-403C-AC83-EB8526AA2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656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F30AD1-8563-4D88-98D8-BEE2CFA88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090C93-3F86-4D77-B443-FBEA22F36E2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37A8DB32-7847-40B5-8555-4D9C4C1DF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B2A45611-67FD-403C-AC83-EB8526AA2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052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273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C170A-8EF0-45F6-B977-B1DBA59E6D0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0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283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32CE6-175E-4E91-8B55-D16E029415A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97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272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41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78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27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06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19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59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16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50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64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94A197-3A62-42A7-A0B4-9712BDD230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0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045793" y="182006"/>
            <a:ext cx="1956715" cy="17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6718" y="399535"/>
            <a:ext cx="9144000" cy="764626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MEDICINA  DI  GENERE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02027" y="4930463"/>
            <a:ext cx="7375942" cy="704339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highlight>
                  <a:srgbClr val="FFFF00"/>
                </a:highlight>
              </a:rPr>
              <a:t>LA PREVENZIONE: GLI SCREENING SONO IMPORTANTI </a:t>
            </a:r>
            <a:br>
              <a:rPr lang="it-IT" b="1" dirty="0">
                <a:highlight>
                  <a:srgbClr val="FFFF00"/>
                </a:highlight>
              </a:rPr>
            </a:br>
            <a:r>
              <a:rPr lang="it-IT" b="1" dirty="0">
                <a:highlight>
                  <a:srgbClr val="FFFF00"/>
                </a:highlight>
              </a:rPr>
              <a:t>PER UNA DIAGNOSI PRECOCE</a:t>
            </a: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5119809" y="5719016"/>
            <a:ext cx="1977858" cy="365125"/>
          </a:xfrm>
        </p:spPr>
        <p:txBody>
          <a:bodyPr/>
          <a:lstStyle/>
          <a:p>
            <a:r>
              <a:rPr lang="it-IT" b="1" dirty="0"/>
              <a:t>Dott Arrigo Bondi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288" y="2041143"/>
            <a:ext cx="2651587" cy="604643"/>
          </a:xfrm>
          <a:prstGeom prst="rect">
            <a:avLst/>
          </a:prstGeom>
        </p:spPr>
      </p:pic>
      <p:pic>
        <p:nvPicPr>
          <p:cNvPr id="5" name="Picture 2" descr="https://www.fondazionecrimola.it/wp-content/uploads/2020/10/logo_scritte_ne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6" y="2910500"/>
            <a:ext cx="2218649" cy="5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04" y="3738187"/>
            <a:ext cx="4247804" cy="604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01" y="1641179"/>
            <a:ext cx="1336170" cy="1033553"/>
          </a:xfrm>
          <a:prstGeom prst="rect">
            <a:avLst/>
          </a:prstGeom>
        </p:spPr>
      </p:pic>
      <p:pic>
        <p:nvPicPr>
          <p:cNvPr id="8" name="Picture 2" descr="C:\Users\Shirley\AppData\Local\Microsoft\Windows\Temporary Internet Files\Content.Outlook\J9LY20BM\logo_colori_(azienda-unità-sanitaria-della-romagna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69" y="3776750"/>
            <a:ext cx="2350427" cy="61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65513" y="1271847"/>
            <a:ext cx="278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Promossi </a:t>
            </a:r>
            <a:r>
              <a:rPr lang="it-IT"/>
              <a:t>e patrocinato: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292" y="2153275"/>
            <a:ext cx="3334616" cy="4925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9998" y="1735744"/>
            <a:ext cx="1508329" cy="94309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998" y="3330839"/>
            <a:ext cx="2871481" cy="119690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0752" y="3215400"/>
            <a:ext cx="1329001" cy="11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1027">
            <a:extLst>
              <a:ext uri="{FF2B5EF4-FFF2-40B4-BE49-F238E27FC236}">
                <a16:creationId xmlns:a16="http://schemas.microsoft.com/office/drawing/2014/main" id="{69AA22F8-43E5-40DB-A926-53B5BE515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6003"/>
            <a:ext cx="9700591" cy="68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0070C0"/>
                </a:solidFill>
                <a:latin typeface="Comic Sans MS" panose="030F0702030302020204" pitchFamily="66" charset="0"/>
              </a:rPr>
              <a:t>Presupposti per lo Screening</a:t>
            </a:r>
          </a:p>
        </p:txBody>
      </p:sp>
      <p:sp>
        <p:nvSpPr>
          <p:cNvPr id="131076" name="Text Box 1028">
            <a:extLst>
              <a:ext uri="{FF2B5EF4-FFF2-40B4-BE49-F238E27FC236}">
                <a16:creationId xmlns:a16="http://schemas.microsoft.com/office/drawing/2014/main" id="{99D30637-FBAE-483E-B505-B1D4510F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484" y="2360186"/>
            <a:ext cx="11042351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62000" indent="-7620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Trattare opportunamente </a:t>
            </a:r>
            <a:b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 persone selezionate</a:t>
            </a: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altLang="it-IT" sz="4400" b="1" dirty="0"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400" b="1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Verificare gli effetti dello screening e dei trattamenti</a:t>
            </a:r>
          </a:p>
        </p:txBody>
      </p:sp>
    </p:spTree>
    <p:extLst>
      <p:ext uri="{BB962C8B-B14F-4D97-AF65-F5344CB8AC3E}">
        <p14:creationId xmlns:p14="http://schemas.microsoft.com/office/powerpoint/2010/main" val="30165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uiExpand="1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1027">
            <a:extLst>
              <a:ext uri="{FF2B5EF4-FFF2-40B4-BE49-F238E27FC236}">
                <a16:creationId xmlns:a16="http://schemas.microsoft.com/office/drawing/2014/main" id="{69AA22F8-43E5-40DB-A926-53B5BE515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8619"/>
            <a:ext cx="9670774" cy="73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Presupposti per lo Screening</a:t>
            </a:r>
          </a:p>
        </p:txBody>
      </p:sp>
      <p:sp>
        <p:nvSpPr>
          <p:cNvPr id="131076" name="Text Box 1028">
            <a:extLst>
              <a:ext uri="{FF2B5EF4-FFF2-40B4-BE49-F238E27FC236}">
                <a16:creationId xmlns:a16="http://schemas.microsoft.com/office/drawing/2014/main" id="{99D30637-FBAE-483E-B505-B1D4510F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87" y="2132856"/>
            <a:ext cx="1165859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62000" indent="-7620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 mortalità per la malattia oggetto dello screening deve diminuire</a:t>
            </a: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altLang="it-IT" sz="4400" b="1" dirty="0"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400" b="1" dirty="0">
                <a:latin typeface="Comic Sans MS" panose="030F0702030302020204" pitchFamily="66" charset="0"/>
              </a:rPr>
              <a:t>Uno screening inappropriato </a:t>
            </a:r>
            <a:br>
              <a:rPr lang="it-IT" altLang="it-IT" sz="4400" b="1" dirty="0">
                <a:latin typeface="Comic Sans MS" panose="030F0702030302020204" pitchFamily="66" charset="0"/>
              </a:rPr>
            </a:br>
            <a:r>
              <a:rPr lang="it-IT" altLang="it-IT" sz="4400" b="1" dirty="0">
                <a:latin typeface="Comic Sans MS" panose="030F0702030302020204" pitchFamily="66" charset="0"/>
              </a:rPr>
              <a:t>crea più danni che benefici</a:t>
            </a:r>
          </a:p>
        </p:txBody>
      </p:sp>
    </p:spTree>
    <p:extLst>
      <p:ext uri="{BB962C8B-B14F-4D97-AF65-F5344CB8AC3E}">
        <p14:creationId xmlns:p14="http://schemas.microsoft.com/office/powerpoint/2010/main" val="35233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2437645" y="1752600"/>
            <a:ext cx="7127798" cy="4643438"/>
            <a:chOff x="2423" y="1608"/>
            <a:chExt cx="3042" cy="2106"/>
          </a:xfrm>
        </p:grpSpPr>
        <p:sp>
          <p:nvSpPr>
            <p:cNvPr id="184325" name="Text Box 3"/>
            <p:cNvSpPr txBox="1">
              <a:spLocks noChangeArrowheads="1"/>
            </p:cNvSpPr>
            <p:nvPr/>
          </p:nvSpPr>
          <p:spPr bwMode="auto">
            <a:xfrm>
              <a:off x="2573" y="3226"/>
              <a:ext cx="19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84326" name="Text Box 4"/>
            <p:cNvSpPr txBox="1">
              <a:spLocks noChangeArrowheads="1"/>
            </p:cNvSpPr>
            <p:nvPr/>
          </p:nvSpPr>
          <p:spPr bwMode="auto">
            <a:xfrm>
              <a:off x="2522" y="2906"/>
              <a:ext cx="25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84327" name="Text Box 5"/>
            <p:cNvSpPr txBox="1">
              <a:spLocks noChangeArrowheads="1"/>
            </p:cNvSpPr>
            <p:nvPr/>
          </p:nvSpPr>
          <p:spPr bwMode="auto">
            <a:xfrm>
              <a:off x="2522" y="2577"/>
              <a:ext cx="25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84328" name="Text Box 6"/>
            <p:cNvSpPr txBox="1">
              <a:spLocks noChangeArrowheads="1"/>
            </p:cNvSpPr>
            <p:nvPr/>
          </p:nvSpPr>
          <p:spPr bwMode="auto">
            <a:xfrm>
              <a:off x="2522" y="2266"/>
              <a:ext cx="25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184329" name="Text Box 7"/>
            <p:cNvSpPr txBox="1">
              <a:spLocks noChangeArrowheads="1"/>
            </p:cNvSpPr>
            <p:nvPr/>
          </p:nvSpPr>
          <p:spPr bwMode="auto">
            <a:xfrm>
              <a:off x="2522" y="1941"/>
              <a:ext cx="25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184330" name="Text Box 8"/>
            <p:cNvSpPr txBox="1">
              <a:spLocks noChangeArrowheads="1"/>
            </p:cNvSpPr>
            <p:nvPr/>
          </p:nvSpPr>
          <p:spPr bwMode="auto">
            <a:xfrm>
              <a:off x="2522" y="1626"/>
              <a:ext cx="25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18</a:t>
              </a:r>
            </a:p>
          </p:txBody>
        </p:sp>
        <p:sp>
          <p:nvSpPr>
            <p:cNvPr id="184331" name="Text Box 9"/>
            <p:cNvSpPr txBox="1">
              <a:spLocks noChangeArrowheads="1"/>
            </p:cNvSpPr>
            <p:nvPr/>
          </p:nvSpPr>
          <p:spPr bwMode="auto">
            <a:xfrm>
              <a:off x="5154" y="1608"/>
              <a:ext cx="2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184332" name="Text Box 10"/>
            <p:cNvSpPr txBox="1">
              <a:spLocks noChangeArrowheads="1"/>
            </p:cNvSpPr>
            <p:nvPr/>
          </p:nvSpPr>
          <p:spPr bwMode="auto">
            <a:xfrm>
              <a:off x="5164" y="1936"/>
              <a:ext cx="24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184333" name="Text Box 11"/>
            <p:cNvSpPr txBox="1">
              <a:spLocks noChangeArrowheads="1"/>
            </p:cNvSpPr>
            <p:nvPr/>
          </p:nvSpPr>
          <p:spPr bwMode="auto">
            <a:xfrm>
              <a:off x="5164" y="2261"/>
              <a:ext cx="23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84334" name="Text Box 12"/>
            <p:cNvSpPr txBox="1">
              <a:spLocks noChangeArrowheads="1"/>
            </p:cNvSpPr>
            <p:nvPr/>
          </p:nvSpPr>
          <p:spPr bwMode="auto">
            <a:xfrm>
              <a:off x="5164" y="2574"/>
              <a:ext cx="2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184335" name="Text Box 13"/>
            <p:cNvSpPr txBox="1">
              <a:spLocks noChangeArrowheads="1"/>
            </p:cNvSpPr>
            <p:nvPr/>
          </p:nvSpPr>
          <p:spPr bwMode="auto">
            <a:xfrm>
              <a:off x="5164" y="2906"/>
              <a:ext cx="23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184336" name="Text Box 14"/>
            <p:cNvSpPr txBox="1">
              <a:spLocks noChangeArrowheads="1"/>
            </p:cNvSpPr>
            <p:nvPr/>
          </p:nvSpPr>
          <p:spPr bwMode="auto">
            <a:xfrm>
              <a:off x="5168" y="3220"/>
              <a:ext cx="19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84337" name="Text Box 15"/>
            <p:cNvSpPr txBox="1">
              <a:spLocks noChangeArrowheads="1"/>
            </p:cNvSpPr>
            <p:nvPr/>
          </p:nvSpPr>
          <p:spPr bwMode="auto">
            <a:xfrm rot="16200000">
              <a:off x="5029" y="2449"/>
              <a:ext cx="754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 b="0">
                  <a:solidFill>
                    <a:srgbClr val="000000"/>
                  </a:solidFill>
                  <a:latin typeface="Arial Narrow" panose="020B0606020202030204" pitchFamily="34" charset="0"/>
                </a:rPr>
                <a:t>Percentuale</a:t>
              </a:r>
            </a:p>
          </p:txBody>
        </p:sp>
        <p:sp>
          <p:nvSpPr>
            <p:cNvPr id="184338" name="Text Box 16"/>
            <p:cNvSpPr txBox="1">
              <a:spLocks noChangeArrowheads="1"/>
            </p:cNvSpPr>
            <p:nvPr/>
          </p:nvSpPr>
          <p:spPr bwMode="auto">
            <a:xfrm rot="16200000">
              <a:off x="1569" y="2504"/>
              <a:ext cx="1839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400">
                  <a:solidFill>
                    <a:srgbClr val="000000"/>
                  </a:solidFill>
                  <a:latin typeface="Arial Narrow" panose="020B0606020202030204" pitchFamily="34" charset="0"/>
                </a:rPr>
                <a:t>Percentuale di incidenza standardizzata per età</a:t>
              </a:r>
            </a:p>
          </p:txBody>
        </p:sp>
        <p:sp>
          <p:nvSpPr>
            <p:cNvPr id="184339" name="Text Box 17"/>
            <p:cNvSpPr txBox="1">
              <a:spLocks noChangeArrowheads="1"/>
            </p:cNvSpPr>
            <p:nvPr/>
          </p:nvSpPr>
          <p:spPr bwMode="auto">
            <a:xfrm>
              <a:off x="3789" y="3589"/>
              <a:ext cx="36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it-IT" altLang="it-IT" sz="12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84340" name="Group 18"/>
            <p:cNvGrpSpPr>
              <a:grpSpLocks/>
            </p:cNvGrpSpPr>
            <p:nvPr/>
          </p:nvGrpSpPr>
          <p:grpSpPr bwMode="auto">
            <a:xfrm>
              <a:off x="2688" y="1742"/>
              <a:ext cx="2498" cy="1960"/>
              <a:chOff x="2688" y="1742"/>
              <a:chExt cx="2498" cy="1960"/>
            </a:xfrm>
          </p:grpSpPr>
          <p:sp>
            <p:nvSpPr>
              <p:cNvPr id="184344" name="Rectangle 19"/>
              <p:cNvSpPr>
                <a:spLocks noChangeArrowheads="1"/>
              </p:cNvSpPr>
              <p:nvPr/>
            </p:nvSpPr>
            <p:spPr bwMode="invGray">
              <a:xfrm>
                <a:off x="2789" y="2361"/>
                <a:ext cx="2365" cy="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105000"/>
                  <a:buFont typeface="Wingdings" panose="05000000000000000000" pitchFamily="2" charset="2"/>
                  <a:buChar char="Ä"/>
                  <a:defRPr/>
                </a:pPr>
                <a:endParaRPr lang="it-IT" altLang="it-IT"/>
              </a:p>
            </p:txBody>
          </p:sp>
          <p:sp>
            <p:nvSpPr>
              <p:cNvPr id="184345" name="Freeform 20"/>
              <p:cNvSpPr>
                <a:spLocks/>
              </p:cNvSpPr>
              <p:nvPr/>
            </p:nvSpPr>
            <p:spPr bwMode="auto">
              <a:xfrm>
                <a:off x="2784" y="1742"/>
                <a:ext cx="2370" cy="1608"/>
              </a:xfrm>
              <a:custGeom>
                <a:avLst/>
                <a:gdLst>
                  <a:gd name="T0" fmla="*/ 5 w 3776"/>
                  <a:gd name="T1" fmla="*/ 1406 h 1976"/>
                  <a:gd name="T2" fmla="*/ 5 w 3776"/>
                  <a:gd name="T3" fmla="*/ 0 h 1976"/>
                  <a:gd name="T4" fmla="*/ 2370 w 3776"/>
                  <a:gd name="T5" fmla="*/ 0 h 1976"/>
                  <a:gd name="T6" fmla="*/ 2370 w 3776"/>
                  <a:gd name="T7" fmla="*/ 1608 h 1976"/>
                  <a:gd name="T8" fmla="*/ 0 w 3776"/>
                  <a:gd name="T9" fmla="*/ 1608 h 1976"/>
                  <a:gd name="T10" fmla="*/ 0 w 3776"/>
                  <a:gd name="T11" fmla="*/ 1491 h 19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76"/>
                  <a:gd name="T19" fmla="*/ 0 h 1976"/>
                  <a:gd name="T20" fmla="*/ 3776 w 3776"/>
                  <a:gd name="T21" fmla="*/ 1976 h 19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76" h="1976">
                    <a:moveTo>
                      <a:pt x="8" y="1728"/>
                    </a:moveTo>
                    <a:lnTo>
                      <a:pt x="8" y="0"/>
                    </a:lnTo>
                    <a:lnTo>
                      <a:pt x="3776" y="0"/>
                    </a:lnTo>
                    <a:lnTo>
                      <a:pt x="3776" y="1976"/>
                    </a:lnTo>
                    <a:lnTo>
                      <a:pt x="0" y="1976"/>
                    </a:lnTo>
                    <a:lnTo>
                      <a:pt x="0" y="1832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46" name="Line 21"/>
              <p:cNvSpPr>
                <a:spLocks noChangeShapeType="1"/>
              </p:cNvSpPr>
              <p:nvPr/>
            </p:nvSpPr>
            <p:spPr bwMode="auto">
              <a:xfrm>
                <a:off x="2765" y="303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47" name="Line 22"/>
              <p:cNvSpPr>
                <a:spLocks noChangeShapeType="1"/>
              </p:cNvSpPr>
              <p:nvPr/>
            </p:nvSpPr>
            <p:spPr bwMode="auto">
              <a:xfrm>
                <a:off x="2765" y="2699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48" name="Line 23"/>
              <p:cNvSpPr>
                <a:spLocks noChangeShapeType="1"/>
              </p:cNvSpPr>
              <p:nvPr/>
            </p:nvSpPr>
            <p:spPr bwMode="auto">
              <a:xfrm>
                <a:off x="2765" y="2387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49" name="Line 24"/>
              <p:cNvSpPr>
                <a:spLocks noChangeShapeType="1"/>
              </p:cNvSpPr>
              <p:nvPr/>
            </p:nvSpPr>
            <p:spPr bwMode="auto">
              <a:xfrm>
                <a:off x="2765" y="2061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0" name="Line 25"/>
              <p:cNvSpPr>
                <a:spLocks noChangeShapeType="1"/>
              </p:cNvSpPr>
              <p:nvPr/>
            </p:nvSpPr>
            <p:spPr bwMode="auto">
              <a:xfrm>
                <a:off x="2765" y="174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1" name="Line 26"/>
              <p:cNvSpPr>
                <a:spLocks noChangeShapeType="1"/>
              </p:cNvSpPr>
              <p:nvPr/>
            </p:nvSpPr>
            <p:spPr bwMode="auto">
              <a:xfrm>
                <a:off x="2765" y="3350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2" name="Line 27"/>
              <p:cNvSpPr>
                <a:spLocks noChangeShapeType="1"/>
              </p:cNvSpPr>
              <p:nvPr/>
            </p:nvSpPr>
            <p:spPr bwMode="auto">
              <a:xfrm rot="-5400000">
                <a:off x="2771" y="3370"/>
                <a:ext cx="3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3" name="Line 28"/>
              <p:cNvSpPr>
                <a:spLocks noChangeShapeType="1"/>
              </p:cNvSpPr>
              <p:nvPr/>
            </p:nvSpPr>
            <p:spPr bwMode="auto">
              <a:xfrm rot="-5400000">
                <a:off x="3248" y="3370"/>
                <a:ext cx="3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4" name="Line 29"/>
              <p:cNvSpPr>
                <a:spLocks noChangeShapeType="1"/>
              </p:cNvSpPr>
              <p:nvPr/>
            </p:nvSpPr>
            <p:spPr bwMode="auto">
              <a:xfrm rot="-5400000">
                <a:off x="3715" y="3371"/>
                <a:ext cx="3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5" name="Line 30"/>
              <p:cNvSpPr>
                <a:spLocks noChangeShapeType="1"/>
              </p:cNvSpPr>
              <p:nvPr/>
            </p:nvSpPr>
            <p:spPr bwMode="auto">
              <a:xfrm rot="-5400000">
                <a:off x="4182" y="3370"/>
                <a:ext cx="3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6" name="Line 31"/>
              <p:cNvSpPr>
                <a:spLocks noChangeShapeType="1"/>
              </p:cNvSpPr>
              <p:nvPr/>
            </p:nvSpPr>
            <p:spPr bwMode="auto">
              <a:xfrm rot="-5400000">
                <a:off x="4377" y="3377"/>
                <a:ext cx="3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7" name="Line 32"/>
              <p:cNvSpPr>
                <a:spLocks noChangeShapeType="1"/>
              </p:cNvSpPr>
              <p:nvPr/>
            </p:nvSpPr>
            <p:spPr bwMode="auto">
              <a:xfrm rot="-5400000">
                <a:off x="4659" y="3370"/>
                <a:ext cx="3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8" name="Line 33"/>
              <p:cNvSpPr>
                <a:spLocks noChangeShapeType="1"/>
              </p:cNvSpPr>
              <p:nvPr/>
            </p:nvSpPr>
            <p:spPr bwMode="auto">
              <a:xfrm>
                <a:off x="5161" y="3032"/>
                <a:ext cx="2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59" name="Line 34"/>
              <p:cNvSpPr>
                <a:spLocks noChangeShapeType="1"/>
              </p:cNvSpPr>
              <p:nvPr/>
            </p:nvSpPr>
            <p:spPr bwMode="auto">
              <a:xfrm>
                <a:off x="5161" y="2699"/>
                <a:ext cx="2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0" name="Line 35"/>
              <p:cNvSpPr>
                <a:spLocks noChangeShapeType="1"/>
              </p:cNvSpPr>
              <p:nvPr/>
            </p:nvSpPr>
            <p:spPr bwMode="auto">
              <a:xfrm>
                <a:off x="5161" y="2387"/>
                <a:ext cx="2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1" name="Line 36"/>
              <p:cNvSpPr>
                <a:spLocks noChangeShapeType="1"/>
              </p:cNvSpPr>
              <p:nvPr/>
            </p:nvSpPr>
            <p:spPr bwMode="auto">
              <a:xfrm>
                <a:off x="5161" y="2061"/>
                <a:ext cx="2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2" name="Line 37"/>
              <p:cNvSpPr>
                <a:spLocks noChangeShapeType="1"/>
              </p:cNvSpPr>
              <p:nvPr/>
            </p:nvSpPr>
            <p:spPr bwMode="auto">
              <a:xfrm>
                <a:off x="5156" y="1742"/>
                <a:ext cx="2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3" name="Line 38"/>
              <p:cNvSpPr>
                <a:spLocks noChangeShapeType="1"/>
              </p:cNvSpPr>
              <p:nvPr/>
            </p:nvSpPr>
            <p:spPr bwMode="auto">
              <a:xfrm>
                <a:off x="5161" y="3350"/>
                <a:ext cx="2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4" name="Line 39"/>
              <p:cNvSpPr>
                <a:spLocks noChangeShapeType="1"/>
              </p:cNvSpPr>
              <p:nvPr/>
            </p:nvSpPr>
            <p:spPr bwMode="auto">
              <a:xfrm flipH="1">
                <a:off x="2754" y="3130"/>
                <a:ext cx="71" cy="51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5" name="Line 40"/>
              <p:cNvSpPr>
                <a:spLocks noChangeShapeType="1"/>
              </p:cNvSpPr>
              <p:nvPr/>
            </p:nvSpPr>
            <p:spPr bwMode="auto">
              <a:xfrm flipH="1">
                <a:off x="2754" y="3201"/>
                <a:ext cx="71" cy="5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6" name="Text Box 41"/>
              <p:cNvSpPr txBox="1">
                <a:spLocks noChangeArrowheads="1"/>
              </p:cNvSpPr>
              <p:nvPr/>
            </p:nvSpPr>
            <p:spPr bwMode="auto">
              <a:xfrm rot="18625564">
                <a:off x="2547" y="3434"/>
                <a:ext cx="39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it-IT" sz="1200">
                    <a:solidFill>
                      <a:srgbClr val="000000"/>
                    </a:solidFill>
                  </a:rPr>
                  <a:t>1971</a:t>
                </a:r>
              </a:p>
            </p:txBody>
          </p:sp>
          <p:sp>
            <p:nvSpPr>
              <p:cNvPr id="184367" name="Freeform 42"/>
              <p:cNvSpPr>
                <a:spLocks/>
              </p:cNvSpPr>
              <p:nvPr/>
            </p:nvSpPr>
            <p:spPr bwMode="auto">
              <a:xfrm>
                <a:off x="2825" y="2028"/>
                <a:ext cx="1616" cy="378"/>
              </a:xfrm>
              <a:custGeom>
                <a:avLst/>
                <a:gdLst>
                  <a:gd name="T0" fmla="*/ 0 w 2576"/>
                  <a:gd name="T1" fmla="*/ 117 h 464"/>
                  <a:gd name="T2" fmla="*/ 90 w 2576"/>
                  <a:gd name="T3" fmla="*/ 241 h 464"/>
                  <a:gd name="T4" fmla="*/ 141 w 2576"/>
                  <a:gd name="T5" fmla="*/ 215 h 464"/>
                  <a:gd name="T6" fmla="*/ 191 w 2576"/>
                  <a:gd name="T7" fmla="*/ 196 h 464"/>
                  <a:gd name="T8" fmla="*/ 226 w 2576"/>
                  <a:gd name="T9" fmla="*/ 202 h 464"/>
                  <a:gd name="T10" fmla="*/ 286 w 2576"/>
                  <a:gd name="T11" fmla="*/ 241 h 464"/>
                  <a:gd name="T12" fmla="*/ 351 w 2576"/>
                  <a:gd name="T13" fmla="*/ 261 h 464"/>
                  <a:gd name="T14" fmla="*/ 391 w 2576"/>
                  <a:gd name="T15" fmla="*/ 280 h 464"/>
                  <a:gd name="T16" fmla="*/ 477 w 2576"/>
                  <a:gd name="T17" fmla="*/ 313 h 464"/>
                  <a:gd name="T18" fmla="*/ 527 w 2576"/>
                  <a:gd name="T19" fmla="*/ 313 h 464"/>
                  <a:gd name="T20" fmla="*/ 592 w 2576"/>
                  <a:gd name="T21" fmla="*/ 319 h 464"/>
                  <a:gd name="T22" fmla="*/ 637 w 2576"/>
                  <a:gd name="T23" fmla="*/ 371 h 464"/>
                  <a:gd name="T24" fmla="*/ 678 w 2576"/>
                  <a:gd name="T25" fmla="*/ 378 h 464"/>
                  <a:gd name="T26" fmla="*/ 708 w 2576"/>
                  <a:gd name="T27" fmla="*/ 339 h 464"/>
                  <a:gd name="T28" fmla="*/ 763 w 2576"/>
                  <a:gd name="T29" fmla="*/ 261 h 464"/>
                  <a:gd name="T30" fmla="*/ 813 w 2576"/>
                  <a:gd name="T31" fmla="*/ 215 h 464"/>
                  <a:gd name="T32" fmla="*/ 848 w 2576"/>
                  <a:gd name="T33" fmla="*/ 196 h 464"/>
                  <a:gd name="T34" fmla="*/ 923 w 2576"/>
                  <a:gd name="T35" fmla="*/ 182 h 464"/>
                  <a:gd name="T36" fmla="*/ 959 w 2576"/>
                  <a:gd name="T37" fmla="*/ 169 h 464"/>
                  <a:gd name="T38" fmla="*/ 1014 w 2576"/>
                  <a:gd name="T39" fmla="*/ 222 h 464"/>
                  <a:gd name="T40" fmla="*/ 1049 w 2576"/>
                  <a:gd name="T41" fmla="*/ 248 h 464"/>
                  <a:gd name="T42" fmla="*/ 1084 w 2576"/>
                  <a:gd name="T43" fmla="*/ 248 h 464"/>
                  <a:gd name="T44" fmla="*/ 1109 w 2576"/>
                  <a:gd name="T45" fmla="*/ 267 h 464"/>
                  <a:gd name="T46" fmla="*/ 1149 w 2576"/>
                  <a:gd name="T47" fmla="*/ 267 h 464"/>
                  <a:gd name="T48" fmla="*/ 1235 w 2576"/>
                  <a:gd name="T49" fmla="*/ 189 h 464"/>
                  <a:gd name="T50" fmla="*/ 1335 w 2576"/>
                  <a:gd name="T51" fmla="*/ 0 h 464"/>
                  <a:gd name="T52" fmla="*/ 1526 w 2576"/>
                  <a:gd name="T53" fmla="*/ 104 h 464"/>
                  <a:gd name="T54" fmla="*/ 1616 w 2576"/>
                  <a:gd name="T55" fmla="*/ 52 h 4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576"/>
                  <a:gd name="T85" fmla="*/ 0 h 464"/>
                  <a:gd name="T86" fmla="*/ 2576 w 2576"/>
                  <a:gd name="T87" fmla="*/ 464 h 4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576" h="464">
                    <a:moveTo>
                      <a:pt x="0" y="144"/>
                    </a:moveTo>
                    <a:lnTo>
                      <a:pt x="144" y="296"/>
                    </a:lnTo>
                    <a:lnTo>
                      <a:pt x="224" y="264"/>
                    </a:lnTo>
                    <a:lnTo>
                      <a:pt x="304" y="240"/>
                    </a:lnTo>
                    <a:lnTo>
                      <a:pt x="360" y="248"/>
                    </a:lnTo>
                    <a:lnTo>
                      <a:pt x="456" y="296"/>
                    </a:lnTo>
                    <a:lnTo>
                      <a:pt x="560" y="320"/>
                    </a:lnTo>
                    <a:lnTo>
                      <a:pt x="624" y="344"/>
                    </a:lnTo>
                    <a:lnTo>
                      <a:pt x="760" y="384"/>
                    </a:lnTo>
                    <a:lnTo>
                      <a:pt x="840" y="384"/>
                    </a:lnTo>
                    <a:lnTo>
                      <a:pt x="944" y="392"/>
                    </a:lnTo>
                    <a:lnTo>
                      <a:pt x="1016" y="456"/>
                    </a:lnTo>
                    <a:lnTo>
                      <a:pt x="1080" y="464"/>
                    </a:lnTo>
                    <a:lnTo>
                      <a:pt x="1128" y="416"/>
                    </a:lnTo>
                    <a:lnTo>
                      <a:pt x="1216" y="320"/>
                    </a:lnTo>
                    <a:lnTo>
                      <a:pt x="1296" y="264"/>
                    </a:lnTo>
                    <a:lnTo>
                      <a:pt x="1352" y="240"/>
                    </a:lnTo>
                    <a:lnTo>
                      <a:pt x="1472" y="224"/>
                    </a:lnTo>
                    <a:lnTo>
                      <a:pt x="1528" y="208"/>
                    </a:lnTo>
                    <a:lnTo>
                      <a:pt x="1616" y="272"/>
                    </a:lnTo>
                    <a:lnTo>
                      <a:pt x="1672" y="304"/>
                    </a:lnTo>
                    <a:lnTo>
                      <a:pt x="1728" y="304"/>
                    </a:lnTo>
                    <a:lnTo>
                      <a:pt x="1768" y="328"/>
                    </a:lnTo>
                    <a:lnTo>
                      <a:pt x="1832" y="328"/>
                    </a:lnTo>
                    <a:lnTo>
                      <a:pt x="1968" y="232"/>
                    </a:lnTo>
                    <a:lnTo>
                      <a:pt x="2128" y="0"/>
                    </a:lnTo>
                    <a:lnTo>
                      <a:pt x="2432" y="128"/>
                    </a:lnTo>
                    <a:lnTo>
                      <a:pt x="2576" y="64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8" name="Freeform 43"/>
              <p:cNvSpPr>
                <a:spLocks/>
              </p:cNvSpPr>
              <p:nvPr/>
            </p:nvSpPr>
            <p:spPr bwMode="auto">
              <a:xfrm>
                <a:off x="4431" y="2081"/>
                <a:ext cx="668" cy="885"/>
              </a:xfrm>
              <a:custGeom>
                <a:avLst/>
                <a:gdLst>
                  <a:gd name="T0" fmla="*/ 0 w 1064"/>
                  <a:gd name="T1" fmla="*/ 0 h 1088"/>
                  <a:gd name="T2" fmla="*/ 95 w 1064"/>
                  <a:gd name="T3" fmla="*/ 202 h 1088"/>
                  <a:gd name="T4" fmla="*/ 191 w 1064"/>
                  <a:gd name="T5" fmla="*/ 130 h 1088"/>
                  <a:gd name="T6" fmla="*/ 291 w 1064"/>
                  <a:gd name="T7" fmla="*/ 527 h 1088"/>
                  <a:gd name="T8" fmla="*/ 402 w 1064"/>
                  <a:gd name="T9" fmla="*/ 579 h 1088"/>
                  <a:gd name="T10" fmla="*/ 482 w 1064"/>
                  <a:gd name="T11" fmla="*/ 774 h 1088"/>
                  <a:gd name="T12" fmla="*/ 512 w 1064"/>
                  <a:gd name="T13" fmla="*/ 768 h 1088"/>
                  <a:gd name="T14" fmla="*/ 578 w 1064"/>
                  <a:gd name="T15" fmla="*/ 787 h 1088"/>
                  <a:gd name="T16" fmla="*/ 668 w 1064"/>
                  <a:gd name="T17" fmla="*/ 885 h 10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64"/>
                  <a:gd name="T28" fmla="*/ 0 h 1088"/>
                  <a:gd name="T29" fmla="*/ 1064 w 1064"/>
                  <a:gd name="T30" fmla="*/ 1088 h 10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64" h="1088">
                    <a:moveTo>
                      <a:pt x="0" y="0"/>
                    </a:moveTo>
                    <a:lnTo>
                      <a:pt x="152" y="248"/>
                    </a:lnTo>
                    <a:lnTo>
                      <a:pt x="304" y="160"/>
                    </a:lnTo>
                    <a:lnTo>
                      <a:pt x="464" y="648"/>
                    </a:lnTo>
                    <a:lnTo>
                      <a:pt x="640" y="712"/>
                    </a:lnTo>
                    <a:lnTo>
                      <a:pt x="768" y="952"/>
                    </a:lnTo>
                    <a:lnTo>
                      <a:pt x="816" y="944"/>
                    </a:lnTo>
                    <a:lnTo>
                      <a:pt x="920" y="968"/>
                    </a:lnTo>
                    <a:lnTo>
                      <a:pt x="1064" y="1088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69" name="Text Box 44"/>
              <p:cNvSpPr txBox="1">
                <a:spLocks noChangeArrowheads="1"/>
              </p:cNvSpPr>
              <p:nvPr/>
            </p:nvSpPr>
            <p:spPr bwMode="auto">
              <a:xfrm rot="18625564">
                <a:off x="3001" y="3437"/>
                <a:ext cx="39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it-IT" sz="1200">
                    <a:solidFill>
                      <a:srgbClr val="000000"/>
                    </a:solidFill>
                  </a:rPr>
                  <a:t>1975</a:t>
                </a:r>
              </a:p>
            </p:txBody>
          </p:sp>
          <p:sp>
            <p:nvSpPr>
              <p:cNvPr id="184370" name="Text Box 45"/>
              <p:cNvSpPr txBox="1">
                <a:spLocks noChangeArrowheads="1"/>
              </p:cNvSpPr>
              <p:nvPr/>
            </p:nvSpPr>
            <p:spPr bwMode="auto">
              <a:xfrm rot="18625564">
                <a:off x="3457" y="3437"/>
                <a:ext cx="402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it-IT" sz="1200">
                    <a:solidFill>
                      <a:srgbClr val="000000"/>
                    </a:solidFill>
                  </a:rPr>
                  <a:t>1980</a:t>
                </a:r>
              </a:p>
            </p:txBody>
          </p:sp>
          <p:sp>
            <p:nvSpPr>
              <p:cNvPr id="184371" name="Text Box 46"/>
              <p:cNvSpPr txBox="1">
                <a:spLocks noChangeArrowheads="1"/>
              </p:cNvSpPr>
              <p:nvPr/>
            </p:nvSpPr>
            <p:spPr bwMode="auto">
              <a:xfrm rot="18625564">
                <a:off x="3916" y="3437"/>
                <a:ext cx="39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it-IT" sz="1200">
                    <a:solidFill>
                      <a:srgbClr val="000000"/>
                    </a:solidFill>
                  </a:rPr>
                  <a:t>1985</a:t>
                </a:r>
              </a:p>
            </p:txBody>
          </p:sp>
          <p:sp>
            <p:nvSpPr>
              <p:cNvPr id="184372" name="Text Box 47"/>
              <p:cNvSpPr txBox="1">
                <a:spLocks noChangeArrowheads="1"/>
              </p:cNvSpPr>
              <p:nvPr/>
            </p:nvSpPr>
            <p:spPr bwMode="auto">
              <a:xfrm rot="18625564">
                <a:off x="4107" y="3441"/>
                <a:ext cx="40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it-IT" sz="1200">
                    <a:solidFill>
                      <a:srgbClr val="000000"/>
                    </a:solidFill>
                  </a:rPr>
                  <a:t>1987</a:t>
                </a:r>
              </a:p>
            </p:txBody>
          </p:sp>
          <p:sp>
            <p:nvSpPr>
              <p:cNvPr id="184373" name="Text Box 48"/>
              <p:cNvSpPr txBox="1">
                <a:spLocks noChangeArrowheads="1"/>
              </p:cNvSpPr>
              <p:nvPr/>
            </p:nvSpPr>
            <p:spPr bwMode="auto">
              <a:xfrm rot="18625564">
                <a:off x="4370" y="3440"/>
                <a:ext cx="39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it-IT" sz="1200">
                    <a:solidFill>
                      <a:srgbClr val="000000"/>
                    </a:solidFill>
                  </a:rPr>
                  <a:t>1990</a:t>
                </a:r>
              </a:p>
            </p:txBody>
          </p:sp>
          <p:sp>
            <p:nvSpPr>
              <p:cNvPr id="184374" name="Text Box 49"/>
              <p:cNvSpPr txBox="1">
                <a:spLocks noChangeArrowheads="1"/>
              </p:cNvSpPr>
              <p:nvPr/>
            </p:nvSpPr>
            <p:spPr bwMode="auto">
              <a:xfrm rot="18625564">
                <a:off x="4836" y="3444"/>
                <a:ext cx="398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it-IT" sz="1200">
                    <a:solidFill>
                      <a:srgbClr val="000000"/>
                    </a:solidFill>
                  </a:rPr>
                  <a:t>1995</a:t>
                </a:r>
              </a:p>
            </p:txBody>
          </p:sp>
          <p:sp>
            <p:nvSpPr>
              <p:cNvPr id="184375" name="Freeform 50"/>
              <p:cNvSpPr>
                <a:spLocks/>
              </p:cNvSpPr>
              <p:nvPr/>
            </p:nvSpPr>
            <p:spPr bwMode="auto">
              <a:xfrm>
                <a:off x="4436" y="1951"/>
                <a:ext cx="648" cy="729"/>
              </a:xfrm>
              <a:custGeom>
                <a:avLst/>
                <a:gdLst>
                  <a:gd name="T0" fmla="*/ 0 w 1032"/>
                  <a:gd name="T1" fmla="*/ 729 h 895"/>
                  <a:gd name="T2" fmla="*/ 55 w 1032"/>
                  <a:gd name="T3" fmla="*/ 501 h 895"/>
                  <a:gd name="T4" fmla="*/ 131 w 1032"/>
                  <a:gd name="T5" fmla="*/ 312 h 895"/>
                  <a:gd name="T6" fmla="*/ 236 w 1032"/>
                  <a:gd name="T7" fmla="*/ 149 h 895"/>
                  <a:gd name="T8" fmla="*/ 342 w 1032"/>
                  <a:gd name="T9" fmla="*/ 77 h 895"/>
                  <a:gd name="T10" fmla="*/ 427 w 1032"/>
                  <a:gd name="T11" fmla="*/ 25 h 895"/>
                  <a:gd name="T12" fmla="*/ 462 w 1032"/>
                  <a:gd name="T13" fmla="*/ 6 h 895"/>
                  <a:gd name="T14" fmla="*/ 532 w 1032"/>
                  <a:gd name="T15" fmla="*/ 6 h 895"/>
                  <a:gd name="T16" fmla="*/ 558 w 1032"/>
                  <a:gd name="T17" fmla="*/ 38 h 895"/>
                  <a:gd name="T18" fmla="*/ 648 w 1032"/>
                  <a:gd name="T19" fmla="*/ 38 h 8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2"/>
                  <a:gd name="T31" fmla="*/ 0 h 895"/>
                  <a:gd name="T32" fmla="*/ 1032 w 1032"/>
                  <a:gd name="T33" fmla="*/ 895 h 8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2" h="895">
                    <a:moveTo>
                      <a:pt x="0" y="895"/>
                    </a:moveTo>
                    <a:cubicBezTo>
                      <a:pt x="26" y="797"/>
                      <a:pt x="53" y="700"/>
                      <a:pt x="88" y="615"/>
                    </a:cubicBezTo>
                    <a:cubicBezTo>
                      <a:pt x="123" y="530"/>
                      <a:pt x="160" y="455"/>
                      <a:pt x="208" y="383"/>
                    </a:cubicBezTo>
                    <a:cubicBezTo>
                      <a:pt x="256" y="311"/>
                      <a:pt x="320" y="231"/>
                      <a:pt x="376" y="183"/>
                    </a:cubicBezTo>
                    <a:cubicBezTo>
                      <a:pt x="432" y="135"/>
                      <a:pt x="493" y="120"/>
                      <a:pt x="544" y="95"/>
                    </a:cubicBezTo>
                    <a:cubicBezTo>
                      <a:pt x="595" y="70"/>
                      <a:pt x="648" y="46"/>
                      <a:pt x="680" y="31"/>
                    </a:cubicBezTo>
                    <a:cubicBezTo>
                      <a:pt x="712" y="16"/>
                      <a:pt x="708" y="11"/>
                      <a:pt x="736" y="7"/>
                    </a:cubicBezTo>
                    <a:cubicBezTo>
                      <a:pt x="764" y="3"/>
                      <a:pt x="823" y="0"/>
                      <a:pt x="848" y="7"/>
                    </a:cubicBezTo>
                    <a:cubicBezTo>
                      <a:pt x="873" y="14"/>
                      <a:pt x="857" y="40"/>
                      <a:pt x="888" y="47"/>
                    </a:cubicBezTo>
                    <a:cubicBezTo>
                      <a:pt x="919" y="54"/>
                      <a:pt x="975" y="50"/>
                      <a:pt x="1032" y="47"/>
                    </a:cubicBezTo>
                  </a:path>
                </a:pathLst>
              </a:custGeom>
              <a:noFill/>
              <a:ln w="3175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76" name="Line 51"/>
              <p:cNvSpPr>
                <a:spLocks noChangeShapeType="1"/>
              </p:cNvSpPr>
              <p:nvPr/>
            </p:nvSpPr>
            <p:spPr bwMode="auto">
              <a:xfrm flipV="1">
                <a:off x="4389" y="1766"/>
                <a:ext cx="8" cy="15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4377" name="Group 52"/>
              <p:cNvGrpSpPr>
                <a:grpSpLocks/>
              </p:cNvGrpSpPr>
              <p:nvPr/>
            </p:nvGrpSpPr>
            <p:grpSpPr bwMode="auto">
              <a:xfrm>
                <a:off x="3658" y="2120"/>
                <a:ext cx="50" cy="188"/>
                <a:chOff x="1824" y="3688"/>
                <a:chExt cx="80" cy="232"/>
              </a:xfrm>
            </p:grpSpPr>
            <p:sp>
              <p:nvSpPr>
                <p:cNvPr id="184383" name="Line 53"/>
                <p:cNvSpPr>
                  <a:spLocks noChangeShapeType="1"/>
                </p:cNvSpPr>
                <p:nvPr/>
              </p:nvSpPr>
              <p:spPr bwMode="auto">
                <a:xfrm>
                  <a:off x="1864" y="3696"/>
                  <a:ext cx="0" cy="21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384" name="Line 54"/>
                <p:cNvSpPr>
                  <a:spLocks noChangeShapeType="1"/>
                </p:cNvSpPr>
                <p:nvPr/>
              </p:nvSpPr>
              <p:spPr bwMode="auto">
                <a:xfrm>
                  <a:off x="1824" y="3688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385" name="Line 55"/>
                <p:cNvSpPr>
                  <a:spLocks noChangeShapeType="1"/>
                </p:cNvSpPr>
                <p:nvPr/>
              </p:nvSpPr>
              <p:spPr bwMode="auto">
                <a:xfrm>
                  <a:off x="1824" y="3920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4378" name="Group 56"/>
              <p:cNvGrpSpPr>
                <a:grpSpLocks/>
              </p:cNvGrpSpPr>
              <p:nvPr/>
            </p:nvGrpSpPr>
            <p:grpSpPr bwMode="auto">
              <a:xfrm>
                <a:off x="5074" y="2908"/>
                <a:ext cx="45" cy="111"/>
                <a:chOff x="4648" y="2696"/>
                <a:chExt cx="72" cy="136"/>
              </a:xfrm>
            </p:grpSpPr>
            <p:sp>
              <p:nvSpPr>
                <p:cNvPr id="184380" name="Line 57"/>
                <p:cNvSpPr>
                  <a:spLocks noChangeShapeType="1"/>
                </p:cNvSpPr>
                <p:nvPr/>
              </p:nvSpPr>
              <p:spPr bwMode="auto">
                <a:xfrm>
                  <a:off x="4684" y="2696"/>
                  <a:ext cx="0" cy="1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381" name="Line 58"/>
                <p:cNvSpPr>
                  <a:spLocks noChangeShapeType="1"/>
                </p:cNvSpPr>
                <p:nvPr/>
              </p:nvSpPr>
              <p:spPr bwMode="auto">
                <a:xfrm>
                  <a:off x="4648" y="2696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382" name="Line 59"/>
                <p:cNvSpPr>
                  <a:spLocks noChangeShapeType="1"/>
                </p:cNvSpPr>
                <p:nvPr/>
              </p:nvSpPr>
              <p:spPr bwMode="auto">
                <a:xfrm>
                  <a:off x="4648" y="2832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4800" b="1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4379" name="Line 60"/>
              <p:cNvSpPr>
                <a:spLocks noChangeShapeType="1"/>
              </p:cNvSpPr>
              <p:nvPr/>
            </p:nvSpPr>
            <p:spPr bwMode="auto">
              <a:xfrm>
                <a:off x="4290" y="3101"/>
                <a:ext cx="7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4341" name="Text Box 61"/>
            <p:cNvSpPr txBox="1">
              <a:spLocks noChangeArrowheads="1"/>
            </p:cNvSpPr>
            <p:nvPr/>
          </p:nvSpPr>
          <p:spPr bwMode="auto">
            <a:xfrm>
              <a:off x="2888" y="2390"/>
              <a:ext cx="129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 dirty="0">
                  <a:solidFill>
                    <a:schemeClr val="tx1"/>
                  </a:solidFill>
                </a:rPr>
                <a:t>Carcinoma cervicale </a:t>
              </a:r>
              <a:r>
                <a:rPr lang="en-US" altLang="it-IT" sz="1200" dirty="0" err="1">
                  <a:solidFill>
                    <a:schemeClr val="tx1"/>
                  </a:solidFill>
                </a:rPr>
                <a:t>invasivo</a:t>
              </a:r>
              <a:endParaRPr lang="en-US" altLang="it-IT" sz="1200" dirty="0">
                <a:solidFill>
                  <a:schemeClr val="tx1"/>
                </a:solidFill>
              </a:endParaRPr>
            </a:p>
          </p:txBody>
        </p:sp>
        <p:sp>
          <p:nvSpPr>
            <p:cNvPr id="184342" name="Text Box 62"/>
            <p:cNvSpPr txBox="1">
              <a:spLocks noChangeArrowheads="1"/>
            </p:cNvSpPr>
            <p:nvPr/>
          </p:nvSpPr>
          <p:spPr bwMode="auto">
            <a:xfrm>
              <a:off x="4540" y="1781"/>
              <a:ext cx="60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200" dirty="0" err="1">
                  <a:solidFill>
                    <a:schemeClr val="tx1"/>
                  </a:solidFill>
                </a:rPr>
                <a:t>Copertura</a:t>
              </a:r>
              <a:endParaRPr lang="en-US" altLang="it-IT" sz="1200" dirty="0">
                <a:solidFill>
                  <a:schemeClr val="tx1"/>
                </a:solidFill>
              </a:endParaRPr>
            </a:p>
          </p:txBody>
        </p:sp>
        <p:sp>
          <p:nvSpPr>
            <p:cNvPr id="184343" name="Text Box 63"/>
            <p:cNvSpPr txBox="1">
              <a:spLocks noChangeArrowheads="1"/>
            </p:cNvSpPr>
            <p:nvPr/>
          </p:nvSpPr>
          <p:spPr bwMode="auto">
            <a:xfrm>
              <a:off x="3309" y="2965"/>
              <a:ext cx="1002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it-IT" sz="1400">
                  <a:solidFill>
                    <a:srgbClr val="FFFFFF"/>
                  </a:solidFill>
                </a:rPr>
                <a:t>Introduzione del richiamo nazionale</a:t>
              </a:r>
            </a:p>
          </p:txBody>
        </p:sp>
      </p:grpSp>
      <p:sp>
        <p:nvSpPr>
          <p:cNvPr id="184323" name="Rectangle 64"/>
          <p:cNvSpPr>
            <a:spLocks noChangeArrowheads="1"/>
          </p:cNvSpPr>
          <p:nvPr/>
        </p:nvSpPr>
        <p:spPr bwMode="auto">
          <a:xfrm>
            <a:off x="2081718" y="533401"/>
            <a:ext cx="7976681" cy="10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99FF"/>
              </a:buClr>
              <a:buSzPct val="110000"/>
              <a:defRPr/>
            </a:pPr>
            <a:r>
              <a:rPr lang="en-US" altLang="it-IT" sz="2400" dirty="0">
                <a:solidFill>
                  <a:srgbClr val="000000"/>
                </a:solidFill>
              </a:rPr>
              <a:t> %</a:t>
            </a:r>
            <a:r>
              <a:rPr lang="en-US" altLang="it-IT" sz="1400" dirty="0">
                <a:solidFill>
                  <a:srgbClr val="000000"/>
                </a:solidFill>
              </a:rPr>
              <a:t> INCIDENZA DEL CERVICO CARCINOMA PRIMA E DOPO LO SCREENING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99FF"/>
              </a:buClr>
              <a:buSzPct val="110000"/>
              <a:defRPr/>
            </a:pPr>
            <a:r>
              <a:rPr lang="en-US" altLang="it-IT" sz="1400" dirty="0" err="1">
                <a:solidFill>
                  <a:srgbClr val="000000"/>
                </a:solidFill>
              </a:rPr>
              <a:t>Inghilterra</a:t>
            </a:r>
            <a:r>
              <a:rPr lang="en-US" altLang="it-IT" sz="1400" dirty="0">
                <a:solidFill>
                  <a:srgbClr val="000000"/>
                </a:solidFill>
              </a:rPr>
              <a:t> (1971</a:t>
            </a:r>
            <a:r>
              <a:rPr lang="en-US" altLang="it-IT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–</a:t>
            </a:r>
            <a:r>
              <a:rPr lang="en-US" altLang="it-IT" sz="1400" dirty="0">
                <a:solidFill>
                  <a:srgbClr val="000000"/>
                </a:solidFill>
              </a:rPr>
              <a:t>1995) </a:t>
            </a:r>
            <a:r>
              <a:rPr lang="en-GB" altLang="it-IT" sz="1400" dirty="0">
                <a:solidFill>
                  <a:srgbClr val="000000"/>
                </a:solidFill>
              </a:rPr>
              <a:t>Quinn M , Babb P, Jones J et al. </a:t>
            </a:r>
            <a:r>
              <a:rPr lang="en-GB" altLang="it-IT" sz="1400" i="1" dirty="0">
                <a:solidFill>
                  <a:srgbClr val="000000"/>
                </a:solidFill>
              </a:rPr>
              <a:t>BMJ</a:t>
            </a:r>
            <a:r>
              <a:rPr lang="en-GB" altLang="it-IT" sz="1400" dirty="0">
                <a:solidFill>
                  <a:srgbClr val="000000"/>
                </a:solidFill>
              </a:rPr>
              <a:t> 1999;318:904–908</a:t>
            </a:r>
            <a:endParaRPr lang="en-US" altLang="it-IT" sz="1400" dirty="0">
              <a:solidFill>
                <a:srgbClr val="000000"/>
              </a:solidFill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99FF"/>
              </a:buClr>
              <a:buSzPct val="110000"/>
              <a:defRPr/>
            </a:pPr>
            <a:endParaRPr lang="en-US" altLang="it-IT" sz="1400" dirty="0">
              <a:solidFill>
                <a:srgbClr val="000000"/>
              </a:solidFill>
            </a:endParaRPr>
          </a:p>
        </p:txBody>
      </p:sp>
      <p:sp>
        <p:nvSpPr>
          <p:cNvPr id="417857" name="Rectangle 65"/>
          <p:cNvSpPr>
            <a:spLocks noChangeArrowheads="1"/>
          </p:cNvSpPr>
          <p:nvPr/>
        </p:nvSpPr>
        <p:spPr bwMode="auto">
          <a:xfrm>
            <a:off x="1981200" y="457200"/>
            <a:ext cx="7315200" cy="1143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5000"/>
              <a:buFont typeface="Wingdings" pitchFamily="2" charset="2"/>
              <a:buChar char="Ä"/>
              <a:defRPr/>
            </a:pPr>
            <a:endParaRPr lang="it-IT" sz="4800" b="1">
              <a:solidFill>
                <a:srgbClr val="FF33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2374"/>
            <a:ext cx="11442969" cy="1318944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oncologici: scelte strategiche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idx="1"/>
          </p:nvPr>
        </p:nvSpPr>
        <p:spPr>
          <a:xfrm>
            <a:off x="502595" y="1807219"/>
            <a:ext cx="11618069" cy="477840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it-IT" altLang="it-IT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Il principale fattore di successo è l’</a:t>
            </a: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organizzazione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E’ più importante coinvolgere </a:t>
            </a:r>
            <a:br>
              <a:rPr lang="it-IT" altLang="it-IT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it-IT" altLang="it-IT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tutta la</a:t>
            </a:r>
            <a:r>
              <a:rPr lang="it-IT" altLang="it-IT" sz="4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popolazione </a:t>
            </a:r>
            <a:r>
              <a:rPr lang="it-IT" altLang="it-IT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che avere il test più potente o più moderno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it-IT" sz="4000" dirty="0">
                <a:latin typeface="Comic Sans MS" panose="030F0702030302020204" pitchFamily="66" charset="0"/>
              </a:rPr>
              <a:t>E’ indispensabile avere </a:t>
            </a: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indicatori</a:t>
            </a:r>
            <a:r>
              <a:rPr lang="it-IT" altLang="it-IT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4000" dirty="0">
                <a:latin typeface="Comic Sans MS" panose="030F0702030302020204" pitchFamily="66" charset="0"/>
              </a:rPr>
              <a:t>di processo </a:t>
            </a:r>
            <a:br>
              <a:rPr lang="it-IT" altLang="it-IT" sz="4000" dirty="0">
                <a:latin typeface="Comic Sans MS" panose="030F0702030302020204" pitchFamily="66" charset="0"/>
              </a:rPr>
            </a:br>
            <a:r>
              <a:rPr lang="it-IT" altLang="it-IT" sz="4000" dirty="0">
                <a:latin typeface="Comic Sans MS" panose="030F0702030302020204" pitchFamily="66" charset="0"/>
              </a:rPr>
              <a:t>e risultato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3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39" y="29817"/>
            <a:ext cx="9144000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5520D20B-93B1-427E-94EF-0DBF5528B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639" y="79513"/>
            <a:ext cx="1983150" cy="19083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7F5D9D-3F07-4FBD-91FF-C97AB1DB0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76" y="116632"/>
            <a:ext cx="899530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5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BDE30E-E552-4E8F-808C-481A1B3FD698}"/>
              </a:ext>
            </a:extLst>
          </p:cNvPr>
          <p:cNvSpPr txBox="1"/>
          <p:nvPr/>
        </p:nvSpPr>
        <p:spPr>
          <a:xfrm>
            <a:off x="210205" y="952772"/>
            <a:ext cx="11186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oncologici 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 comprovata efficacia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7B1C413-2E35-432D-B63E-8AF21A107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082081"/>
              </p:ext>
            </p:extLst>
          </p:nvPr>
        </p:nvGraphicFramePr>
        <p:xfrm>
          <a:off x="1631504" y="2492896"/>
          <a:ext cx="8928992" cy="296810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582515164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9041435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82752244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414830553"/>
                    </a:ext>
                  </a:extLst>
                </a:gridCol>
              </a:tblGrid>
              <a:tr h="742026"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Tumore da prevenire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Popolazione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Test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Frequenza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3203307"/>
                  </a:ext>
                </a:extLst>
              </a:tr>
              <a:tr h="742026"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Cancro della </a:t>
                      </a:r>
                      <a:br>
                        <a:rPr lang="it-IT" b="1"/>
                      </a:br>
                      <a:r>
                        <a:rPr lang="it-IT" b="1"/>
                        <a:t>cervice uterina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Donne 25 – 64 anni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i="1" dirty="0"/>
                        <a:t>Pap test </a:t>
                      </a:r>
                      <a:br>
                        <a:rPr lang="it-IT" b="1" dirty="0"/>
                      </a:br>
                      <a:r>
                        <a:rPr lang="it-IT" b="1" dirty="0"/>
                        <a:t>HPV test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i="1" dirty="0"/>
                        <a:t>3 anni</a:t>
                      </a:r>
                      <a:br>
                        <a:rPr lang="it-IT" b="1" dirty="0"/>
                      </a:br>
                      <a:r>
                        <a:rPr lang="it-IT" b="1" dirty="0"/>
                        <a:t>5 anni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106677"/>
                  </a:ext>
                </a:extLst>
              </a:tr>
              <a:tr h="742026"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Cancro della mammella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Donne 50 – 69 anni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Mammografia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2 anni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138360"/>
                  </a:ext>
                </a:extLst>
              </a:tr>
              <a:tr h="742026"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Cancro del </a:t>
                      </a:r>
                      <a:br>
                        <a:rPr lang="it-IT" b="1"/>
                      </a:br>
                      <a:r>
                        <a:rPr lang="it-IT" b="1"/>
                        <a:t>colon-retto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Tutti 50 – 69 anni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Sangue occulto fecale (SOF)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 anni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045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579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F52043C-DF44-4A22-8711-DCA61B254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17" y="262877"/>
            <a:ext cx="9908087" cy="6093473"/>
          </a:xfrm>
          <a:prstGeom prst="rect">
            <a:avLst/>
          </a:prstGeom>
        </p:spPr>
      </p:pic>
      <p:pic>
        <p:nvPicPr>
          <p:cNvPr id="5" name="Immagine 4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559DA237-5A91-4453-9116-795D6A5AB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267FA3-5102-44AA-963E-43A41A1DE73D}"/>
              </a:ext>
            </a:extLst>
          </p:cNvPr>
          <p:cNvSpPr txBox="1"/>
          <p:nvPr/>
        </p:nvSpPr>
        <p:spPr>
          <a:xfrm>
            <a:off x="771417" y="6410457"/>
            <a:ext cx="706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https://salute.regione.emilia-romagna.it/</a:t>
            </a:r>
          </a:p>
        </p:txBody>
      </p:sp>
    </p:spTree>
    <p:extLst>
      <p:ext uri="{BB962C8B-B14F-4D97-AF65-F5344CB8AC3E}">
        <p14:creationId xmlns:p14="http://schemas.microsoft.com/office/powerpoint/2010/main" val="495891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836" y="136764"/>
            <a:ext cx="4267200" cy="65039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80228" name="Rectangle 4"/>
          <p:cNvSpPr>
            <a:spLocks noChangeArrowheads="1"/>
          </p:cNvSpPr>
          <p:nvPr/>
        </p:nvSpPr>
        <p:spPr bwMode="auto">
          <a:xfrm rot="16200000">
            <a:off x="6510236" y="3007758"/>
            <a:ext cx="632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George Papanicolaou</a:t>
            </a:r>
            <a:endParaRPr lang="en-US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80230" name="Rectangle 6"/>
          <p:cNvSpPr>
            <a:spLocks noChangeArrowheads="1"/>
          </p:cNvSpPr>
          <p:nvPr/>
        </p:nvSpPr>
        <p:spPr bwMode="auto">
          <a:xfrm rot="16200000">
            <a:off x="6510236" y="3009900"/>
            <a:ext cx="6324600" cy="762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George </a:t>
            </a:r>
            <a:r>
              <a:rPr lang="en-US" sz="3200" b="1">
                <a:solidFill>
                  <a:srgbClr val="FF0000"/>
                </a:solidFill>
                <a:latin typeface="Comic Sans MS" pitchFamily="66" charset="0"/>
              </a:rPr>
              <a:t>Pap</a:t>
            </a:r>
            <a:r>
              <a:rPr lang="en-US" sz="3200" b="1">
                <a:solidFill>
                  <a:srgbClr val="FFFFFF"/>
                </a:solidFill>
                <a:latin typeface="Comic Sans MS" pitchFamily="66" charset="0"/>
              </a:rPr>
              <a:t>anicolaou</a:t>
            </a:r>
            <a:endParaRPr lang="en-US" sz="20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EE7DC4-35E1-4B0A-BA22-E0ED6D1B714E}"/>
              </a:ext>
            </a:extLst>
          </p:cNvPr>
          <p:cNvSpPr txBox="1"/>
          <p:nvPr/>
        </p:nvSpPr>
        <p:spPr>
          <a:xfrm>
            <a:off x="635541" y="2256816"/>
            <a:ext cx="4007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per il cancro della cervice uterina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3D93CB-CCA0-4C01-9315-1632667DF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82" y="188640"/>
            <a:ext cx="875772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3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13662" y="6447088"/>
            <a:ext cx="41148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94853" y="260779"/>
            <a:ext cx="922297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solidFill>
                  <a:srgbClr val="0033CC"/>
                </a:solidFill>
              </a:rPr>
              <a:t>Membri del CCM (elenco aggiornato a SETTEMBRE 2021) che hanno promosso l’iniziativa</a:t>
            </a:r>
          </a:p>
          <a:p>
            <a:r>
              <a:rPr lang="it-IT" sz="1200" dirty="0"/>
              <a:t>Comitato a Tutela dei Diritti: Gioiellieri Tiziano    </a:t>
            </a:r>
          </a:p>
          <a:p>
            <a:r>
              <a:rPr lang="it-IT" sz="1200" dirty="0"/>
              <a:t>ANTEAS: Brusa Auterio - Lea Bacci (sostituto)</a:t>
            </a:r>
          </a:p>
          <a:p>
            <a:r>
              <a:rPr lang="it-IT" sz="1200" dirty="0"/>
              <a:t>                             </a:t>
            </a:r>
            <a:r>
              <a:rPr lang="it-IT" sz="1200" dirty="0" err="1"/>
              <a:t>Glucasia</a:t>
            </a:r>
            <a:r>
              <a:rPr lang="it-IT" sz="1200" dirty="0"/>
              <a:t>: Silvia Penazzi -  Chiara </a:t>
            </a:r>
            <a:r>
              <a:rPr lang="it-IT" sz="1200" dirty="0" err="1"/>
              <a:t>Gardenghi</a:t>
            </a:r>
            <a:r>
              <a:rPr lang="it-IT" sz="1200" dirty="0"/>
              <a:t> (sostituto)      </a:t>
            </a:r>
          </a:p>
          <a:p>
            <a:r>
              <a:rPr lang="it-IT" sz="1200" dirty="0"/>
              <a:t>                             AVIS - AIDO: Martelli Remo (PRESIDENTE CCM) - Dal Re Luigi (sostituto)  </a:t>
            </a:r>
          </a:p>
          <a:p>
            <a:r>
              <a:rPr lang="it-IT" sz="1200" dirty="0"/>
              <a:t>CISL FNP: Carmen Zardi - </a:t>
            </a:r>
            <a:r>
              <a:rPr lang="it-IT" sz="1200" dirty="0" err="1"/>
              <a:t>Donatini</a:t>
            </a:r>
            <a:r>
              <a:rPr lang="it-IT" sz="1200" dirty="0"/>
              <a:t> Roberto (sostituto)  </a:t>
            </a:r>
          </a:p>
          <a:p>
            <a:r>
              <a:rPr lang="it-IT" sz="1200" dirty="0"/>
              <a:t>CGIL SPI:  Barbieri Luigi - Monduzzi Sonni (sostituto)</a:t>
            </a:r>
          </a:p>
          <a:p>
            <a:r>
              <a:rPr lang="it-IT" sz="1200" dirty="0"/>
              <a:t>                               Alzheimer Imola: </a:t>
            </a:r>
            <a:r>
              <a:rPr lang="it-IT" sz="1200" dirty="0" err="1"/>
              <a:t>Valtancoli</a:t>
            </a:r>
            <a:r>
              <a:rPr lang="it-IT" sz="1200" dirty="0"/>
              <a:t> Lucia - Bianchini Bruna (sostituto)</a:t>
            </a:r>
          </a:p>
          <a:p>
            <a:r>
              <a:rPr lang="it-IT" sz="1200" dirty="0"/>
              <a:t>                               E pas e temp: </a:t>
            </a:r>
            <a:r>
              <a:rPr lang="it-IT" sz="1200" dirty="0" err="1"/>
              <a:t>Zaccherini</a:t>
            </a:r>
            <a:r>
              <a:rPr lang="it-IT" sz="1200" dirty="0"/>
              <a:t> Davida - Caporali Giorgio (sostituto)</a:t>
            </a:r>
          </a:p>
          <a:p>
            <a:r>
              <a:rPr lang="it-IT" sz="1200" dirty="0"/>
              <a:t>AVOD: </a:t>
            </a:r>
            <a:r>
              <a:rPr lang="it-IT" sz="1200" dirty="0" err="1"/>
              <a:t>Ficara</a:t>
            </a:r>
            <a:r>
              <a:rPr lang="it-IT" sz="1200" dirty="0"/>
              <a:t> Giuseppe - Sportelli Giuseppe (sostituto)  </a:t>
            </a:r>
          </a:p>
          <a:p>
            <a:r>
              <a:rPr lang="it-IT" sz="1200" dirty="0"/>
              <a:t>Iniziative parkinsoniane imolesi: Badiali Paolo - </a:t>
            </a:r>
            <a:r>
              <a:rPr lang="it-IT" sz="1200" dirty="0" err="1"/>
              <a:t>Laffi</a:t>
            </a:r>
            <a:r>
              <a:rPr lang="it-IT" sz="1200" dirty="0"/>
              <a:t> Guido (sostituto)</a:t>
            </a:r>
          </a:p>
          <a:p>
            <a:r>
              <a:rPr lang="it-IT" sz="1200" dirty="0"/>
              <a:t>                               ANED Sartori Sandro - </a:t>
            </a:r>
            <a:r>
              <a:rPr lang="it-IT" sz="1200" dirty="0" err="1"/>
              <a:t>Capeletti</a:t>
            </a:r>
            <a:r>
              <a:rPr lang="it-IT" sz="1200" dirty="0"/>
              <a:t> Anna Rosa (sostituto)</a:t>
            </a:r>
          </a:p>
          <a:p>
            <a:r>
              <a:rPr lang="it-IT" sz="1200" dirty="0"/>
              <a:t>                               PERLEDONNE: Carla Govoni - Maria Rosa Franzoni (sostituto)</a:t>
            </a:r>
          </a:p>
          <a:p>
            <a:r>
              <a:rPr lang="it-IT" sz="1200" dirty="0"/>
              <a:t>Pubblica </a:t>
            </a:r>
            <a:r>
              <a:rPr lang="it-IT" sz="1200" dirty="0" err="1"/>
              <a:t>Assis</a:t>
            </a:r>
            <a:r>
              <a:rPr lang="it-IT" sz="1200" dirty="0"/>
              <a:t>. Paolina: Bedeschi Alberto - </a:t>
            </a:r>
            <a:r>
              <a:rPr lang="it-IT" sz="1200" dirty="0" err="1"/>
              <a:t>Tartarini</a:t>
            </a:r>
            <a:r>
              <a:rPr lang="it-IT" sz="1200" dirty="0"/>
              <a:t> Silver (sostituto)</a:t>
            </a:r>
          </a:p>
          <a:p>
            <a:r>
              <a:rPr lang="it-IT" sz="1200" dirty="0"/>
              <a:t>Imola Autismo/La Giostra:  </a:t>
            </a:r>
            <a:r>
              <a:rPr lang="it-IT" sz="1200" dirty="0" err="1"/>
              <a:t>Fioriula</a:t>
            </a:r>
            <a:r>
              <a:rPr lang="it-IT" sz="1200" dirty="0"/>
              <a:t> </a:t>
            </a:r>
            <a:r>
              <a:rPr lang="it-IT" sz="1200" dirty="0" err="1"/>
              <a:t>Patiri</a:t>
            </a:r>
            <a:r>
              <a:rPr lang="it-IT" sz="1200" dirty="0"/>
              <a:t> - Barbieri Elisabetta    (sostituto)</a:t>
            </a:r>
          </a:p>
          <a:p>
            <a:r>
              <a:rPr lang="it-IT" sz="1200" dirty="0"/>
              <a:t>                              Croce Rossa Italiana Comitato di Imola: Alessandro Brunori - Accini Pierluigi (sostituto)</a:t>
            </a:r>
          </a:p>
          <a:p>
            <a:r>
              <a:rPr lang="it-IT" sz="1200" dirty="0"/>
              <a:t>                              AISM – UILDM: Arianna </a:t>
            </a:r>
            <a:r>
              <a:rPr lang="it-IT" sz="1200" dirty="0" err="1"/>
              <a:t>Isipato</a:t>
            </a:r>
            <a:r>
              <a:rPr lang="it-IT" sz="1200" dirty="0"/>
              <a:t>  -  Maffei Alberti Giorgio (sostituto)   </a:t>
            </a:r>
          </a:p>
          <a:p>
            <a:r>
              <a:rPr lang="it-IT" sz="1200" dirty="0"/>
              <a:t>Santa Maria della Carità (Caritas, Unitalsi): Fabio Suzzi - Mauro Guerzoni (sostituto)</a:t>
            </a:r>
          </a:p>
          <a:p>
            <a:r>
              <a:rPr lang="it-IT" sz="1200" dirty="0"/>
              <a:t>PROFESSIONE MEDICA  INSALUTE APS:  Chiara Suzzi -  Shirley Ehrlich (sostituto)  </a:t>
            </a:r>
          </a:p>
          <a:p>
            <a:r>
              <a:rPr lang="it-IT" sz="1200" dirty="0"/>
              <a:t>                              CUPLA: Salvatore Cavini (VICE PRESIDENTE CCM) - Gregorio </a:t>
            </a:r>
            <a:r>
              <a:rPr lang="it-IT" sz="1200" dirty="0" err="1"/>
              <a:t>Gallegati</a:t>
            </a:r>
            <a:r>
              <a:rPr lang="it-IT" sz="1200" dirty="0"/>
              <a:t> (sostituto)</a:t>
            </a:r>
          </a:p>
          <a:p>
            <a:r>
              <a:rPr lang="it-IT" sz="1200" dirty="0"/>
              <a:t>                              Trama di terre: Alessandra Davide - </a:t>
            </a:r>
            <a:r>
              <a:rPr lang="it-IT" sz="1200" dirty="0" err="1"/>
              <a:t>Khadija</a:t>
            </a:r>
            <a:r>
              <a:rPr lang="it-IT" sz="1200" dirty="0"/>
              <a:t> </a:t>
            </a:r>
            <a:r>
              <a:rPr lang="it-IT" sz="1200" dirty="0" err="1"/>
              <a:t>Ait</a:t>
            </a:r>
            <a:r>
              <a:rPr lang="it-IT" sz="1200" dirty="0"/>
              <a:t> </a:t>
            </a:r>
            <a:r>
              <a:rPr lang="it-IT" sz="1200" dirty="0" err="1"/>
              <a:t>Oubih</a:t>
            </a:r>
            <a:r>
              <a:rPr lang="it-IT" sz="1200" dirty="0"/>
              <a:t> (sostituto)</a:t>
            </a:r>
          </a:p>
          <a:p>
            <a:r>
              <a:rPr lang="it-IT" sz="1200" dirty="0" err="1"/>
              <a:t>ANCeSCAO</a:t>
            </a:r>
            <a:r>
              <a:rPr lang="it-IT" sz="1200" dirty="0"/>
              <a:t>: Mario Peppi - Liana Manzoni (sostituto)</a:t>
            </a:r>
          </a:p>
          <a:p>
            <a:r>
              <a:rPr lang="it-IT" sz="1200" dirty="0"/>
              <a:t>NOI IMOLA: Alberto Zaniboni - Valter Galavotti (sostituto)</a:t>
            </a:r>
          </a:p>
          <a:p>
            <a:r>
              <a:rPr lang="it-IT" sz="1200" dirty="0"/>
              <a:t>                              NO SPRECHI: Alfonso </a:t>
            </a:r>
            <a:r>
              <a:rPr lang="it-IT" sz="1200" dirty="0" err="1"/>
              <a:t>Bottoglieri</a:t>
            </a:r>
            <a:r>
              <a:rPr lang="it-IT" sz="1200" dirty="0"/>
              <a:t> - Felini Fulvia (sostituto)     </a:t>
            </a:r>
          </a:p>
          <a:p>
            <a:r>
              <a:rPr lang="it-IT" sz="1200" dirty="0"/>
              <a:t>                              Rappresentanti AUSL di Imola ed enti pubblici </a:t>
            </a:r>
          </a:p>
          <a:p>
            <a:r>
              <a:rPr lang="it-IT" sz="1200" dirty="0"/>
              <a:t>Direzione  Presidio ospedaliero: Andrea Neri Sostituti - Lucia Zarabini - Rini Filomena  </a:t>
            </a:r>
          </a:p>
          <a:p>
            <a:r>
              <a:rPr lang="it-IT" sz="1200" dirty="0"/>
              <a:t>Distretto e Cure Primarie: Dal Pozzo Paola   </a:t>
            </a:r>
          </a:p>
          <a:p>
            <a:r>
              <a:rPr lang="it-IT" sz="1200" dirty="0"/>
              <a:t>                               Staff Informazione comunicazione: Alice Bonoli – Marzia Coglianese  </a:t>
            </a:r>
          </a:p>
          <a:p>
            <a:r>
              <a:rPr lang="it-IT" sz="1200" dirty="0"/>
              <a:t>Sanità Pubblica: Peroni Gabriele  </a:t>
            </a:r>
          </a:p>
          <a:p>
            <a:r>
              <a:rPr lang="it-IT" sz="1200" dirty="0"/>
              <a:t>Direzione   Servizio Infermieristico Tecnico: Carollo Davide (Direzione) - Liana Farolfi (Ospedale) Gabrielli Sabrina ( Case della salute)   Cristina Bortolotti  (Territorio)  </a:t>
            </a:r>
          </a:p>
          <a:p>
            <a:r>
              <a:rPr lang="it-IT" sz="1200" dirty="0"/>
              <a:t>                           Rappresentanti Medici di Medicina Generale/</a:t>
            </a:r>
            <a:r>
              <a:rPr lang="it-IT" sz="1200" dirty="0" err="1"/>
              <a:t>Pls</a:t>
            </a:r>
            <a:r>
              <a:rPr lang="it-IT" sz="1200" dirty="0"/>
              <a:t>:  Cilio Rosa (MMG) Perrone Alberina (PLS)  </a:t>
            </a:r>
          </a:p>
          <a:p>
            <a:r>
              <a:rPr lang="it-IT" sz="1200" dirty="0"/>
              <a:t>                           Comitato di distretto nuovo circondario imolese: Assessora Daniela Spadoni - Assessora Elisa Conti</a:t>
            </a:r>
          </a:p>
        </p:txBody>
      </p:sp>
    </p:spTree>
    <p:extLst>
      <p:ext uri="{BB962C8B-B14F-4D97-AF65-F5344CB8AC3E}">
        <p14:creationId xmlns:p14="http://schemas.microsoft.com/office/powerpoint/2010/main" val="123282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6B17CA-B46B-409E-AAB2-AE427A67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46" y="18902"/>
            <a:ext cx="10250638" cy="6839098"/>
          </a:xfrm>
          <a:prstGeom prst="rect">
            <a:avLst/>
          </a:prstGeom>
        </p:spPr>
      </p:pic>
      <p:pic>
        <p:nvPicPr>
          <p:cNvPr id="3" name="Immagine 2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16006653-2770-4921-AD87-AE37119BE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25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:\bonvi.jpg">
            <a:extLst>
              <a:ext uri="{FF2B5EF4-FFF2-40B4-BE49-F238E27FC236}">
                <a16:creationId xmlns:a16="http://schemas.microsoft.com/office/drawing/2014/main" id="{BBB5412B-5D13-4834-9399-22B77DEB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6632"/>
            <a:ext cx="594677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6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>
            <a:extLst>
              <a:ext uri="{FF2B5EF4-FFF2-40B4-BE49-F238E27FC236}">
                <a16:creationId xmlns:a16="http://schemas.microsoft.com/office/drawing/2014/main" id="{DFAF137F-5683-4C77-A4F3-FE87C851D8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189821"/>
              </p:ext>
            </p:extLst>
          </p:nvPr>
        </p:nvGraphicFramePr>
        <p:xfrm>
          <a:off x="1429405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Slide" r:id="rId3" imgW="4313066" imgH="3233263" progId="PowerPoint.Slide.8">
                  <p:embed/>
                </p:oleObj>
              </mc:Choice>
              <mc:Fallback>
                <p:oleObj name="Slide" r:id="rId3" imgW="4313066" imgH="3233263" progId="PowerPoint.Slide.8">
                  <p:embed/>
                  <p:pic>
                    <p:nvPicPr>
                      <p:cNvPr id="201730" name="Object 2">
                        <a:extLst>
                          <a:ext uri="{FF2B5EF4-FFF2-40B4-BE49-F238E27FC236}">
                            <a16:creationId xmlns:a16="http://schemas.microsoft.com/office/drawing/2014/main" id="{DFAF137F-5683-4C77-A4F3-FE87C851D8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9405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:\screen1.jpg">
            <a:extLst>
              <a:ext uri="{FF2B5EF4-FFF2-40B4-BE49-F238E27FC236}">
                <a16:creationId xmlns:a16="http://schemas.microsoft.com/office/drawing/2014/main" id="{8AE698F9-E993-442C-BB02-A453401A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6347"/>
            <a:ext cx="2752154" cy="52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35416593-6442-4BAD-91AD-17AA610F8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0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0" y="5643564"/>
            <a:ext cx="91440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Stockholm</a:t>
            </a:r>
            <a:r>
              <a:rPr lang="it-IT" sz="36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, </a:t>
            </a:r>
            <a:r>
              <a:rPr lang="it-IT" sz="3600" b="1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Sweeden</a:t>
            </a:r>
            <a:r>
              <a:rPr lang="it-IT" sz="36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, 10 </a:t>
            </a:r>
            <a:r>
              <a:rPr lang="it-IT" sz="3600" b="1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Dec</a:t>
            </a:r>
            <a:r>
              <a:rPr lang="it-IT" sz="36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 2008 </a:t>
            </a:r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EB8FBA2B-A689-4ADF-AC20-826DC7888F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0254" y="206326"/>
          <a:ext cx="8990242" cy="5598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4" imgW="12088800" imgH="7504560" progId="">
                  <p:embed/>
                </p:oleObj>
              </mc:Choice>
              <mc:Fallback>
                <p:oleObj r:id="rId4" imgW="12088800" imgH="7504560" progId="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EB8FBA2B-A689-4ADF-AC20-826DC7888F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0254" y="206326"/>
                        <a:ext cx="8990242" cy="5598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2277F8F6-BAF5-4D36-B38A-895C462A1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91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0" y="5643564"/>
            <a:ext cx="91440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Harald</a:t>
            </a:r>
            <a:r>
              <a:rPr lang="it-IT" sz="32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it-IT" sz="320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zur</a:t>
            </a:r>
            <a:r>
              <a:rPr lang="it-IT" sz="32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it-IT" sz="320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Hausen</a:t>
            </a:r>
            <a:r>
              <a:rPr lang="it-IT" sz="32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– Nobel </a:t>
            </a:r>
            <a:r>
              <a:rPr lang="it-IT" sz="320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Prize</a:t>
            </a:r>
            <a:r>
              <a:rPr lang="it-IT" sz="32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on Medicine </a:t>
            </a:r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478A4957-97D8-4CAA-98CF-05836E1DE6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9496" y="278334"/>
          <a:ext cx="9065396" cy="5598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r:id="rId4" imgW="12190320" imgH="7504560" progId="">
                  <p:embed/>
                </p:oleObj>
              </mc:Choice>
              <mc:Fallback>
                <p:oleObj r:id="rId4" imgW="12190320" imgH="7504560" progId="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478A4957-97D8-4CAA-98CF-05836E1DE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9496" y="278334"/>
                        <a:ext cx="9065396" cy="5598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3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BC447F5B-78E8-49C1-99F6-ADDF4552D9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9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8" name="Rectangle 1030">
            <a:extLst>
              <a:ext uri="{FF2B5EF4-FFF2-40B4-BE49-F238E27FC236}">
                <a16:creationId xmlns:a16="http://schemas.microsoft.com/office/drawing/2014/main" id="{E8D1F2C0-B3E0-4EEB-A6F6-718ECFCE6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891" y="832945"/>
            <a:ext cx="8824217" cy="519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5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Il cancro della cervice uterina è causato da un agente trasmissibile, il Papilloma Virus Umano </a:t>
            </a:r>
          </a:p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5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(Human Papilloma Virus o HPV)</a:t>
            </a:r>
          </a:p>
        </p:txBody>
      </p:sp>
    </p:spTree>
    <p:extLst>
      <p:ext uri="{BB962C8B-B14F-4D97-AF65-F5344CB8AC3E}">
        <p14:creationId xmlns:p14="http://schemas.microsoft.com/office/powerpoint/2010/main" val="398054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1055" y="314510"/>
            <a:ext cx="9144000" cy="1368425"/>
          </a:xfrm>
        </p:spPr>
        <p:txBody>
          <a:bodyPr/>
          <a:lstStyle/>
          <a:p>
            <a:pPr algn="ctr" eaLnBrk="1" hangingPunct="1"/>
            <a:r>
              <a:rPr lang="it-IT" altLang="it-IT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Patogenesi del cancro </a:t>
            </a:r>
            <a:br>
              <a:rPr lang="it-IT" altLang="it-IT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it-IT" altLang="it-IT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del collo dell’utero</a:t>
            </a:r>
            <a:r>
              <a:rPr lang="it-IT" altLang="it-IT" b="1" dirty="0">
                <a:latin typeface="Comic Sans MS" panose="030F0702030302020204" pitchFamily="66" charset="0"/>
              </a:rPr>
              <a:t> </a:t>
            </a:r>
            <a:endParaRPr lang="en-US" altLang="it-IT" b="1" dirty="0">
              <a:latin typeface="Comic Sans MS" panose="030F0702030302020204" pitchFamily="66" charset="0"/>
            </a:endParaRPr>
          </a:p>
        </p:txBody>
      </p:sp>
      <p:sp>
        <p:nvSpPr>
          <p:cNvPr id="864259" name="Line 3"/>
          <p:cNvSpPr>
            <a:spLocks noChangeShapeType="1"/>
          </p:cNvSpPr>
          <p:nvPr/>
        </p:nvSpPr>
        <p:spPr bwMode="auto">
          <a:xfrm>
            <a:off x="3276600" y="3030539"/>
            <a:ext cx="0" cy="1019175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4260" name="Line 4"/>
          <p:cNvSpPr>
            <a:spLocks noChangeShapeType="1"/>
          </p:cNvSpPr>
          <p:nvPr/>
        </p:nvSpPr>
        <p:spPr bwMode="auto">
          <a:xfrm>
            <a:off x="6806768" y="3044031"/>
            <a:ext cx="0" cy="1262063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4261" name="Line 5"/>
          <p:cNvSpPr>
            <a:spLocks noChangeShapeType="1"/>
          </p:cNvSpPr>
          <p:nvPr/>
        </p:nvSpPr>
        <p:spPr bwMode="auto">
          <a:xfrm>
            <a:off x="7315200" y="3030538"/>
            <a:ext cx="0" cy="126365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4262" name="Line 6"/>
          <p:cNvSpPr>
            <a:spLocks noChangeShapeType="1"/>
          </p:cNvSpPr>
          <p:nvPr/>
        </p:nvSpPr>
        <p:spPr bwMode="auto">
          <a:xfrm>
            <a:off x="8898081" y="3067844"/>
            <a:ext cx="0" cy="123825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4263" name="AutoShape 7"/>
          <p:cNvSpPr>
            <a:spLocks noChangeArrowheads="1"/>
          </p:cNvSpPr>
          <p:nvPr/>
        </p:nvSpPr>
        <p:spPr bwMode="auto">
          <a:xfrm>
            <a:off x="1828800" y="2208214"/>
            <a:ext cx="1339850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HPV infection</a:t>
            </a:r>
          </a:p>
        </p:txBody>
      </p:sp>
      <p:sp>
        <p:nvSpPr>
          <p:cNvPr id="864264" name="AutoShape 8"/>
          <p:cNvSpPr>
            <a:spLocks noChangeArrowheads="1"/>
          </p:cNvSpPr>
          <p:nvPr/>
        </p:nvSpPr>
        <p:spPr bwMode="auto">
          <a:xfrm>
            <a:off x="3376613" y="2208214"/>
            <a:ext cx="1725612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Persistent HPV infection</a:t>
            </a:r>
          </a:p>
        </p:txBody>
      </p:sp>
      <p:sp>
        <p:nvSpPr>
          <p:cNvPr id="864265" name="AutoShape 9"/>
          <p:cNvSpPr>
            <a:spLocks noChangeArrowheads="1"/>
          </p:cNvSpPr>
          <p:nvPr/>
        </p:nvSpPr>
        <p:spPr bwMode="auto">
          <a:xfrm>
            <a:off x="5314950" y="2208214"/>
            <a:ext cx="1905000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Cellular dysregulation </a:t>
            </a:r>
          </a:p>
        </p:txBody>
      </p:sp>
      <p:sp>
        <p:nvSpPr>
          <p:cNvPr id="864266" name="AutoShape 10"/>
          <p:cNvSpPr>
            <a:spLocks noChangeArrowheads="1"/>
          </p:cNvSpPr>
          <p:nvPr/>
        </p:nvSpPr>
        <p:spPr bwMode="auto">
          <a:xfrm>
            <a:off x="7439025" y="2208214"/>
            <a:ext cx="1487488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High-grade CIN</a:t>
            </a:r>
          </a:p>
        </p:txBody>
      </p:sp>
      <p:sp>
        <p:nvSpPr>
          <p:cNvPr id="864267" name="AutoShape 11"/>
          <p:cNvSpPr>
            <a:spLocks noChangeArrowheads="1"/>
          </p:cNvSpPr>
          <p:nvPr/>
        </p:nvSpPr>
        <p:spPr bwMode="auto">
          <a:xfrm>
            <a:off x="9134476" y="2208214"/>
            <a:ext cx="1304925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Invasive cancer</a:t>
            </a:r>
          </a:p>
        </p:txBody>
      </p:sp>
      <p:cxnSp>
        <p:nvCxnSpPr>
          <p:cNvPr id="864268" name="AutoShape 12"/>
          <p:cNvCxnSpPr>
            <a:cxnSpLocks noChangeShapeType="1"/>
            <a:stCxn id="864263" idx="0"/>
            <a:endCxn id="864264" idx="4"/>
          </p:cNvCxnSpPr>
          <p:nvPr/>
        </p:nvCxnSpPr>
        <p:spPr bwMode="auto">
          <a:xfrm>
            <a:off x="3168651" y="2596744"/>
            <a:ext cx="207963" cy="0"/>
          </a:xfrm>
          <a:prstGeom prst="straightConnector1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4269" name="AutoShape 13"/>
          <p:cNvCxnSpPr>
            <a:cxnSpLocks noChangeShapeType="1"/>
            <a:stCxn id="864264" idx="0"/>
            <a:endCxn id="864265" idx="4"/>
          </p:cNvCxnSpPr>
          <p:nvPr/>
        </p:nvCxnSpPr>
        <p:spPr bwMode="auto">
          <a:xfrm>
            <a:off x="5102226" y="2596744"/>
            <a:ext cx="212725" cy="0"/>
          </a:xfrm>
          <a:prstGeom prst="straightConnector1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4270" name="AutoShape 14"/>
          <p:cNvCxnSpPr>
            <a:cxnSpLocks noChangeShapeType="1"/>
            <a:stCxn id="864265" idx="0"/>
            <a:endCxn id="864266" idx="4"/>
          </p:cNvCxnSpPr>
          <p:nvPr/>
        </p:nvCxnSpPr>
        <p:spPr bwMode="auto">
          <a:xfrm>
            <a:off x="7219951" y="2596744"/>
            <a:ext cx="219075" cy="0"/>
          </a:xfrm>
          <a:prstGeom prst="straightConnector1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4271" name="AutoShape 15"/>
          <p:cNvCxnSpPr>
            <a:cxnSpLocks noChangeShapeType="1"/>
            <a:stCxn id="864266" idx="0"/>
            <a:endCxn id="864267" idx="4"/>
          </p:cNvCxnSpPr>
          <p:nvPr/>
        </p:nvCxnSpPr>
        <p:spPr bwMode="auto">
          <a:xfrm>
            <a:off x="8926513" y="2596744"/>
            <a:ext cx="207962" cy="0"/>
          </a:xfrm>
          <a:prstGeom prst="straightConnector1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4272" name="AutoShape 16"/>
          <p:cNvSpPr>
            <a:spLocks noChangeArrowheads="1"/>
          </p:cNvSpPr>
          <p:nvPr/>
        </p:nvSpPr>
        <p:spPr bwMode="auto">
          <a:xfrm>
            <a:off x="2362201" y="4051301"/>
            <a:ext cx="1839913" cy="858857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Immunologic factors</a:t>
            </a:r>
          </a:p>
        </p:txBody>
      </p:sp>
      <p:sp>
        <p:nvSpPr>
          <p:cNvPr id="864273" name="AutoShape 17"/>
          <p:cNvSpPr>
            <a:spLocks noChangeArrowheads="1"/>
          </p:cNvSpPr>
          <p:nvPr/>
        </p:nvSpPr>
        <p:spPr bwMode="auto">
          <a:xfrm>
            <a:off x="6629400" y="4279900"/>
            <a:ext cx="2514600" cy="490776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Co-carcinogens</a:t>
            </a:r>
          </a:p>
        </p:txBody>
      </p:sp>
      <p:sp>
        <p:nvSpPr>
          <p:cNvPr id="175122" name="Text Box 18"/>
          <p:cNvSpPr txBox="1">
            <a:spLocks noChangeArrowheads="1"/>
          </p:cNvSpPr>
          <p:nvPr/>
        </p:nvSpPr>
        <p:spPr bwMode="auto">
          <a:xfrm>
            <a:off x="2732089" y="6313489"/>
            <a:ext cx="7793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000" b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Bosch FX, et al. </a:t>
            </a:r>
            <a:r>
              <a:rPr lang="en-US" altLang="it-IT" sz="2000" b="0" i="1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Journal of Clinical Pathology,</a:t>
            </a:r>
            <a:r>
              <a:rPr lang="en-US" altLang="it-IT" sz="2000" b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2002,55: 244-265</a:t>
            </a:r>
          </a:p>
        </p:txBody>
      </p:sp>
      <p:pic>
        <p:nvPicPr>
          <p:cNvPr id="19" name="Immagine 18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62D47DB7-492B-4262-A1E3-D3D1E9101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6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6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6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86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86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86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86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86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86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86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86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86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86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59" grpId="0" animBg="1"/>
      <p:bldP spid="864260" grpId="0" animBg="1"/>
      <p:bldP spid="864261" grpId="0" animBg="1"/>
      <p:bldP spid="864262" grpId="0" animBg="1"/>
      <p:bldP spid="864264" grpId="0" animBg="1"/>
      <p:bldP spid="864265" grpId="0" animBg="1"/>
      <p:bldP spid="864266" grpId="0" animBg="1"/>
      <p:bldP spid="864267" grpId="0" animBg="1"/>
      <p:bldP spid="864272" grpId="0" animBg="1"/>
      <p:bldP spid="8642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AutoShape 2"/>
          <p:cNvSpPr>
            <a:spLocks noChangeArrowheads="1"/>
          </p:cNvSpPr>
          <p:nvPr/>
        </p:nvSpPr>
        <p:spPr bwMode="auto">
          <a:xfrm>
            <a:off x="9134476" y="2208214"/>
            <a:ext cx="1304925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Invasive cancer</a:t>
            </a:r>
          </a:p>
        </p:txBody>
      </p:sp>
      <p:grpSp>
        <p:nvGrpSpPr>
          <p:cNvPr id="176131" name="Group 3"/>
          <p:cNvGrpSpPr>
            <a:grpSpLocks/>
          </p:cNvGrpSpPr>
          <p:nvPr/>
        </p:nvGrpSpPr>
        <p:grpSpPr bwMode="auto">
          <a:xfrm>
            <a:off x="1828801" y="2208214"/>
            <a:ext cx="7305675" cy="776288"/>
            <a:chOff x="192" y="1391"/>
            <a:chExt cx="4602" cy="489"/>
          </a:xfrm>
        </p:grpSpPr>
        <p:sp>
          <p:nvSpPr>
            <p:cNvPr id="865284" name="AutoShape 4"/>
            <p:cNvSpPr>
              <a:spLocks noChangeArrowheads="1"/>
            </p:cNvSpPr>
            <p:nvPr/>
          </p:nvSpPr>
          <p:spPr bwMode="auto">
            <a:xfrm>
              <a:off x="192" y="1391"/>
              <a:ext cx="844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HPV infection</a:t>
              </a:r>
            </a:p>
          </p:txBody>
        </p:sp>
        <p:sp>
          <p:nvSpPr>
            <p:cNvPr id="865285" name="AutoShape 5"/>
            <p:cNvSpPr>
              <a:spLocks noChangeArrowheads="1"/>
            </p:cNvSpPr>
            <p:nvPr/>
          </p:nvSpPr>
          <p:spPr bwMode="auto">
            <a:xfrm>
              <a:off x="1167" y="1391"/>
              <a:ext cx="108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Persistent HPV infection</a:t>
              </a:r>
            </a:p>
          </p:txBody>
        </p:sp>
        <p:sp>
          <p:nvSpPr>
            <p:cNvPr id="865286" name="AutoShape 6"/>
            <p:cNvSpPr>
              <a:spLocks noChangeArrowheads="1"/>
            </p:cNvSpPr>
            <p:nvPr/>
          </p:nvSpPr>
          <p:spPr bwMode="auto">
            <a:xfrm>
              <a:off x="2388" y="1391"/>
              <a:ext cx="1200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Cellular dysregulation </a:t>
              </a:r>
            </a:p>
          </p:txBody>
        </p:sp>
        <p:sp>
          <p:nvSpPr>
            <p:cNvPr id="865287" name="AutoShape 7"/>
            <p:cNvSpPr>
              <a:spLocks noChangeArrowheads="1"/>
            </p:cNvSpPr>
            <p:nvPr/>
          </p:nvSpPr>
          <p:spPr bwMode="auto">
            <a:xfrm>
              <a:off x="3726" y="1391"/>
              <a:ext cx="93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High-grade CIN</a:t>
              </a:r>
            </a:p>
          </p:txBody>
        </p:sp>
        <p:cxnSp>
          <p:nvCxnSpPr>
            <p:cNvPr id="176158" name="AutoShape 8"/>
            <p:cNvCxnSpPr>
              <a:cxnSpLocks noChangeShapeType="1"/>
              <a:stCxn id="865284" idx="0"/>
              <a:endCxn id="865285" idx="4"/>
            </p:cNvCxnSpPr>
            <p:nvPr/>
          </p:nvCxnSpPr>
          <p:spPr bwMode="auto">
            <a:xfrm>
              <a:off x="1036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6159" name="AutoShape 9"/>
            <p:cNvCxnSpPr>
              <a:cxnSpLocks noChangeShapeType="1"/>
              <a:stCxn id="865285" idx="0"/>
              <a:endCxn id="865286" idx="4"/>
            </p:cNvCxnSpPr>
            <p:nvPr/>
          </p:nvCxnSpPr>
          <p:spPr bwMode="auto">
            <a:xfrm>
              <a:off x="2254" y="1636"/>
              <a:ext cx="134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6160" name="AutoShape 10"/>
            <p:cNvCxnSpPr>
              <a:cxnSpLocks noChangeShapeType="1"/>
              <a:stCxn id="865286" idx="0"/>
              <a:endCxn id="865287" idx="4"/>
            </p:cNvCxnSpPr>
            <p:nvPr/>
          </p:nvCxnSpPr>
          <p:spPr bwMode="auto">
            <a:xfrm>
              <a:off x="3588" y="1636"/>
              <a:ext cx="138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6161" name="AutoShape 11"/>
            <p:cNvCxnSpPr>
              <a:cxnSpLocks noChangeShapeType="1"/>
              <a:stCxn id="865287" idx="0"/>
              <a:endCxn id="865282" idx="4"/>
            </p:cNvCxnSpPr>
            <p:nvPr/>
          </p:nvCxnSpPr>
          <p:spPr bwMode="auto">
            <a:xfrm>
              <a:off x="4663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6132" name="Line 12"/>
          <p:cNvSpPr>
            <a:spLocks noChangeShapeType="1"/>
          </p:cNvSpPr>
          <p:nvPr/>
        </p:nvSpPr>
        <p:spPr bwMode="auto">
          <a:xfrm>
            <a:off x="1919288" y="4941889"/>
            <a:ext cx="8748712" cy="714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3" name="Text Box 13"/>
          <p:cNvSpPr txBox="1">
            <a:spLocks noChangeArrowheads="1"/>
          </p:cNvSpPr>
          <p:nvPr/>
        </p:nvSpPr>
        <p:spPr bwMode="auto">
          <a:xfrm>
            <a:off x="9607166" y="4960939"/>
            <a:ext cx="1064394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tempo</a:t>
            </a:r>
          </a:p>
        </p:txBody>
      </p:sp>
      <p:sp>
        <p:nvSpPr>
          <p:cNvPr id="176134" name="Line 14"/>
          <p:cNvSpPr>
            <a:spLocks noChangeShapeType="1"/>
          </p:cNvSpPr>
          <p:nvPr/>
        </p:nvSpPr>
        <p:spPr bwMode="auto">
          <a:xfrm>
            <a:off x="1919288" y="4581526"/>
            <a:ext cx="0" cy="3587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5" name="Text Box 15"/>
          <p:cNvSpPr txBox="1">
            <a:spLocks noChangeArrowheads="1"/>
          </p:cNvSpPr>
          <p:nvPr/>
        </p:nvSpPr>
        <p:spPr bwMode="auto">
          <a:xfrm>
            <a:off x="1701582" y="5084764"/>
            <a:ext cx="3735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6136" name="Text Box 16"/>
          <p:cNvSpPr txBox="1">
            <a:spLocks noChangeArrowheads="1"/>
          </p:cNvSpPr>
          <p:nvPr/>
        </p:nvSpPr>
        <p:spPr bwMode="auto">
          <a:xfrm rot="-5400000">
            <a:off x="2482497" y="5377486"/>
            <a:ext cx="105798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 anno</a:t>
            </a:r>
          </a:p>
        </p:txBody>
      </p:sp>
      <p:sp>
        <p:nvSpPr>
          <p:cNvPr id="176137" name="Text Box 17"/>
          <p:cNvSpPr txBox="1">
            <a:spLocks noChangeArrowheads="1"/>
          </p:cNvSpPr>
          <p:nvPr/>
        </p:nvSpPr>
        <p:spPr bwMode="auto">
          <a:xfrm rot="-5400000">
            <a:off x="4695566" y="5611642"/>
            <a:ext cx="1530868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2 - 5 anni</a:t>
            </a:r>
          </a:p>
        </p:txBody>
      </p:sp>
      <p:sp>
        <p:nvSpPr>
          <p:cNvPr id="176138" name="Text Box 18"/>
          <p:cNvSpPr txBox="1">
            <a:spLocks noChangeArrowheads="1"/>
          </p:cNvSpPr>
          <p:nvPr/>
        </p:nvSpPr>
        <p:spPr bwMode="auto">
          <a:xfrm rot="-5400000">
            <a:off x="7506362" y="5752930"/>
            <a:ext cx="166872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4 - 10 anni</a:t>
            </a:r>
          </a:p>
        </p:txBody>
      </p:sp>
      <p:sp>
        <p:nvSpPr>
          <p:cNvPr id="176139" name="Text Box 19"/>
          <p:cNvSpPr txBox="1">
            <a:spLocks noChangeArrowheads="1"/>
          </p:cNvSpPr>
          <p:nvPr/>
        </p:nvSpPr>
        <p:spPr bwMode="auto">
          <a:xfrm>
            <a:off x="1187874" y="223435"/>
            <a:ext cx="8083944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200" dirty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Prevalenza HPV nella popolazione: 16 %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847850" y="3141665"/>
            <a:ext cx="2336800" cy="1757363"/>
            <a:chOff x="204" y="1979"/>
            <a:chExt cx="1472" cy="1107"/>
          </a:xfrm>
        </p:grpSpPr>
        <p:sp>
          <p:nvSpPr>
            <p:cNvPr id="176152" name="Text Box 21"/>
            <p:cNvSpPr txBox="1">
              <a:spLocks noChangeArrowheads="1"/>
            </p:cNvSpPr>
            <p:nvPr/>
          </p:nvSpPr>
          <p:spPr bwMode="auto">
            <a:xfrm>
              <a:off x="249" y="2795"/>
              <a:ext cx="14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100.000 donne</a:t>
              </a:r>
            </a:p>
          </p:txBody>
        </p:sp>
        <p:sp>
          <p:nvSpPr>
            <p:cNvPr id="176153" name="Text Box 22"/>
            <p:cNvSpPr txBox="1">
              <a:spLocks noChangeArrowheads="1"/>
            </p:cNvSpPr>
            <p:nvPr/>
          </p:nvSpPr>
          <p:spPr bwMode="auto">
            <a:xfrm>
              <a:off x="204" y="1979"/>
              <a:ext cx="72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16.000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847850" y="1196976"/>
            <a:ext cx="3676650" cy="2406651"/>
            <a:chOff x="204" y="754"/>
            <a:chExt cx="2316" cy="1516"/>
          </a:xfrm>
        </p:grpSpPr>
        <p:sp>
          <p:nvSpPr>
            <p:cNvPr id="176150" name="Text Box 24"/>
            <p:cNvSpPr txBox="1">
              <a:spLocks noChangeArrowheads="1"/>
            </p:cNvSpPr>
            <p:nvPr/>
          </p:nvSpPr>
          <p:spPr bwMode="auto">
            <a:xfrm>
              <a:off x="204" y="754"/>
              <a:ext cx="1991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70 – 90 %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guarigione spontanea</a:t>
              </a:r>
            </a:p>
          </p:txBody>
        </p:sp>
        <p:sp>
          <p:nvSpPr>
            <p:cNvPr id="176151" name="Text Box 25"/>
            <p:cNvSpPr txBox="1">
              <a:spLocks noChangeArrowheads="1"/>
            </p:cNvSpPr>
            <p:nvPr/>
          </p:nvSpPr>
          <p:spPr bwMode="auto">
            <a:xfrm>
              <a:off x="1882" y="1979"/>
              <a:ext cx="63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3.200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456365" y="1196975"/>
            <a:ext cx="1712913" cy="2333626"/>
            <a:chOff x="3107" y="754"/>
            <a:chExt cx="1079" cy="1470"/>
          </a:xfrm>
        </p:grpSpPr>
        <p:sp>
          <p:nvSpPr>
            <p:cNvPr id="176148" name="Text Box 27"/>
            <p:cNvSpPr txBox="1">
              <a:spLocks noChangeArrowheads="1"/>
            </p:cNvSpPr>
            <p:nvPr/>
          </p:nvSpPr>
          <p:spPr bwMode="auto">
            <a:xfrm>
              <a:off x="3107" y="754"/>
              <a:ext cx="1042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66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2,5% </a:t>
              </a:r>
              <a:br>
                <a:rPr lang="it-IT" altLang="it-IT" sz="2400" b="0">
                  <a:solidFill>
                    <a:srgbClr val="66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</a:br>
              <a:r>
                <a:rPr lang="it-IT" altLang="it-IT" sz="2400" b="0">
                  <a:solidFill>
                    <a:srgbClr val="66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evoluzione</a:t>
              </a:r>
            </a:p>
          </p:txBody>
        </p:sp>
        <p:sp>
          <p:nvSpPr>
            <p:cNvPr id="176149" name="Text Box 28"/>
            <p:cNvSpPr txBox="1">
              <a:spLocks noChangeArrowheads="1"/>
            </p:cNvSpPr>
            <p:nvPr/>
          </p:nvSpPr>
          <p:spPr bwMode="auto">
            <a:xfrm>
              <a:off x="3833" y="1933"/>
              <a:ext cx="35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66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80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799388" y="1196976"/>
            <a:ext cx="2697162" cy="3711575"/>
            <a:chOff x="3953" y="754"/>
            <a:chExt cx="1699" cy="2338"/>
          </a:xfrm>
        </p:grpSpPr>
        <p:sp>
          <p:nvSpPr>
            <p:cNvPr id="176145" name="Text Box 30"/>
            <p:cNvSpPr txBox="1">
              <a:spLocks noChangeArrowheads="1"/>
            </p:cNvSpPr>
            <p:nvPr/>
          </p:nvSpPr>
          <p:spPr bwMode="auto">
            <a:xfrm>
              <a:off x="4153" y="754"/>
              <a:ext cx="1270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 dirty="0">
                  <a:solidFill>
                    <a:srgbClr val="FF99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progressione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 dirty="0">
                  <a:solidFill>
                    <a:srgbClr val="FF99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10%</a:t>
              </a:r>
            </a:p>
          </p:txBody>
        </p:sp>
        <p:sp>
          <p:nvSpPr>
            <p:cNvPr id="176146" name="Text Box 31"/>
            <p:cNvSpPr txBox="1">
              <a:spLocks noChangeArrowheads="1"/>
            </p:cNvSpPr>
            <p:nvPr/>
          </p:nvSpPr>
          <p:spPr bwMode="auto">
            <a:xfrm>
              <a:off x="5057" y="1933"/>
              <a:ext cx="23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99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76147" name="Text Box 32"/>
            <p:cNvSpPr txBox="1">
              <a:spLocks noChangeArrowheads="1"/>
            </p:cNvSpPr>
            <p:nvPr/>
          </p:nvSpPr>
          <p:spPr bwMode="auto">
            <a:xfrm>
              <a:off x="3953" y="2568"/>
              <a:ext cx="169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99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Incidenza attesa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99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8 per 100.000</a:t>
              </a:r>
            </a:p>
          </p:txBody>
        </p:sp>
      </p:grpSp>
      <p:sp>
        <p:nvSpPr>
          <p:cNvPr id="865313" name="Text Box 33"/>
          <p:cNvSpPr txBox="1">
            <a:spLocks noChangeArrowheads="1"/>
          </p:cNvSpPr>
          <p:nvPr/>
        </p:nvSpPr>
        <p:spPr bwMode="auto">
          <a:xfrm>
            <a:off x="4224339" y="4149725"/>
            <a:ext cx="6192837" cy="7191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00" tIns="46800" rIns="93600" bIns="46800"/>
          <a:lstStyle>
            <a:lvl1pPr marL="852488" indent="-665163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Pct val="105000"/>
              <a:buFont typeface="Wingdings" panose="05000000000000000000" pitchFamily="2" charset="2"/>
              <a:buChar char="Ä"/>
              <a:defRPr/>
            </a:pPr>
            <a:r>
              <a:rPr lang="it-IT" altLang="it-IT" sz="4000">
                <a:solidFill>
                  <a:srgbClr val="FFFF00"/>
                </a:solidFill>
                <a:latin typeface="Comic Sans MS" panose="030F0702030302020204" pitchFamily="66" charset="0"/>
              </a:rPr>
              <a:t>Screening: </a:t>
            </a:r>
            <a:r>
              <a:rPr lang="it-IT" altLang="it-IT" sz="2000">
                <a:solidFill>
                  <a:srgbClr val="FFFF00"/>
                </a:solidFill>
                <a:latin typeface="Comic Sans MS" panose="030F0702030302020204" pitchFamily="66" charset="0"/>
              </a:rPr>
              <a:t>&lt; 3 per 100.000</a:t>
            </a:r>
          </a:p>
        </p:txBody>
      </p:sp>
      <p:pic>
        <p:nvPicPr>
          <p:cNvPr id="34" name="Immagine 33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68B9CF77-5FAA-4977-ABD4-9B53F8084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6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3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AutoShape 2"/>
          <p:cNvSpPr>
            <a:spLocks noChangeArrowheads="1"/>
          </p:cNvSpPr>
          <p:nvPr/>
        </p:nvSpPr>
        <p:spPr bwMode="auto">
          <a:xfrm>
            <a:off x="9134476" y="2208214"/>
            <a:ext cx="1304925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Invasive cancer</a:t>
            </a:r>
          </a:p>
        </p:txBody>
      </p:sp>
      <p:grpSp>
        <p:nvGrpSpPr>
          <p:cNvPr id="177155" name="Group 3"/>
          <p:cNvGrpSpPr>
            <a:grpSpLocks/>
          </p:cNvGrpSpPr>
          <p:nvPr/>
        </p:nvGrpSpPr>
        <p:grpSpPr bwMode="auto">
          <a:xfrm>
            <a:off x="1828801" y="2208214"/>
            <a:ext cx="7305675" cy="776288"/>
            <a:chOff x="192" y="1391"/>
            <a:chExt cx="4602" cy="489"/>
          </a:xfrm>
        </p:grpSpPr>
        <p:sp>
          <p:nvSpPr>
            <p:cNvPr id="397316" name="AutoShape 4"/>
            <p:cNvSpPr>
              <a:spLocks noChangeArrowheads="1"/>
            </p:cNvSpPr>
            <p:nvPr/>
          </p:nvSpPr>
          <p:spPr bwMode="auto">
            <a:xfrm>
              <a:off x="192" y="1391"/>
              <a:ext cx="844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HPV infection</a:t>
              </a:r>
            </a:p>
          </p:txBody>
        </p:sp>
        <p:sp>
          <p:nvSpPr>
            <p:cNvPr id="397317" name="AutoShape 5"/>
            <p:cNvSpPr>
              <a:spLocks noChangeArrowheads="1"/>
            </p:cNvSpPr>
            <p:nvPr/>
          </p:nvSpPr>
          <p:spPr bwMode="auto">
            <a:xfrm>
              <a:off x="1167" y="1391"/>
              <a:ext cx="108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Persistent HPV infection</a:t>
              </a:r>
            </a:p>
          </p:txBody>
        </p:sp>
        <p:sp>
          <p:nvSpPr>
            <p:cNvPr id="397318" name="AutoShape 6"/>
            <p:cNvSpPr>
              <a:spLocks noChangeArrowheads="1"/>
            </p:cNvSpPr>
            <p:nvPr/>
          </p:nvSpPr>
          <p:spPr bwMode="auto">
            <a:xfrm>
              <a:off x="2388" y="1391"/>
              <a:ext cx="1200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Cellular dysregulation </a:t>
              </a:r>
            </a:p>
          </p:txBody>
        </p:sp>
        <p:sp>
          <p:nvSpPr>
            <p:cNvPr id="397319" name="AutoShape 7"/>
            <p:cNvSpPr>
              <a:spLocks noChangeArrowheads="1"/>
            </p:cNvSpPr>
            <p:nvPr/>
          </p:nvSpPr>
          <p:spPr bwMode="auto">
            <a:xfrm>
              <a:off x="3726" y="1391"/>
              <a:ext cx="93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High-grade CIN</a:t>
              </a:r>
            </a:p>
          </p:txBody>
        </p:sp>
        <p:cxnSp>
          <p:nvCxnSpPr>
            <p:cNvPr id="177179" name="AutoShape 8"/>
            <p:cNvCxnSpPr>
              <a:cxnSpLocks noChangeShapeType="1"/>
              <a:stCxn id="397316" idx="0"/>
              <a:endCxn id="397317" idx="4"/>
            </p:cNvCxnSpPr>
            <p:nvPr/>
          </p:nvCxnSpPr>
          <p:spPr bwMode="auto">
            <a:xfrm>
              <a:off x="1036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7180" name="AutoShape 9"/>
            <p:cNvCxnSpPr>
              <a:cxnSpLocks noChangeShapeType="1"/>
              <a:stCxn id="397317" idx="0"/>
              <a:endCxn id="397318" idx="4"/>
            </p:cNvCxnSpPr>
            <p:nvPr/>
          </p:nvCxnSpPr>
          <p:spPr bwMode="auto">
            <a:xfrm>
              <a:off x="2254" y="1636"/>
              <a:ext cx="134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7181" name="AutoShape 10"/>
            <p:cNvCxnSpPr>
              <a:cxnSpLocks noChangeShapeType="1"/>
              <a:stCxn id="397318" idx="0"/>
              <a:endCxn id="397319" idx="4"/>
            </p:cNvCxnSpPr>
            <p:nvPr/>
          </p:nvCxnSpPr>
          <p:spPr bwMode="auto">
            <a:xfrm>
              <a:off x="3588" y="1636"/>
              <a:ext cx="138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7182" name="AutoShape 11"/>
            <p:cNvCxnSpPr>
              <a:cxnSpLocks noChangeShapeType="1"/>
              <a:stCxn id="397319" idx="0"/>
              <a:endCxn id="397314" idx="4"/>
            </p:cNvCxnSpPr>
            <p:nvPr/>
          </p:nvCxnSpPr>
          <p:spPr bwMode="auto">
            <a:xfrm>
              <a:off x="4663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accent4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7156" name="Line 12"/>
          <p:cNvSpPr>
            <a:spLocks noChangeShapeType="1"/>
          </p:cNvSpPr>
          <p:nvPr/>
        </p:nvSpPr>
        <p:spPr bwMode="auto">
          <a:xfrm>
            <a:off x="1919288" y="4941889"/>
            <a:ext cx="8748712" cy="714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7" name="Text Box 13"/>
          <p:cNvSpPr txBox="1">
            <a:spLocks noChangeArrowheads="1"/>
          </p:cNvSpPr>
          <p:nvPr/>
        </p:nvSpPr>
        <p:spPr bwMode="auto">
          <a:xfrm>
            <a:off x="9607166" y="4960939"/>
            <a:ext cx="1064394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tempo</a:t>
            </a:r>
          </a:p>
        </p:txBody>
      </p:sp>
      <p:sp>
        <p:nvSpPr>
          <p:cNvPr id="177158" name="Line 14"/>
          <p:cNvSpPr>
            <a:spLocks noChangeShapeType="1"/>
          </p:cNvSpPr>
          <p:nvPr/>
        </p:nvSpPr>
        <p:spPr bwMode="auto">
          <a:xfrm>
            <a:off x="1919288" y="4581526"/>
            <a:ext cx="0" cy="3587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9" name="Text Box 15"/>
          <p:cNvSpPr txBox="1">
            <a:spLocks noChangeArrowheads="1"/>
          </p:cNvSpPr>
          <p:nvPr/>
        </p:nvSpPr>
        <p:spPr bwMode="auto">
          <a:xfrm>
            <a:off x="1701582" y="5084764"/>
            <a:ext cx="3735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7160" name="Text Box 16"/>
          <p:cNvSpPr txBox="1">
            <a:spLocks noChangeArrowheads="1"/>
          </p:cNvSpPr>
          <p:nvPr/>
        </p:nvSpPr>
        <p:spPr bwMode="auto">
          <a:xfrm rot="-5400000">
            <a:off x="2482497" y="5377486"/>
            <a:ext cx="105798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 anno</a:t>
            </a:r>
          </a:p>
        </p:txBody>
      </p:sp>
      <p:sp>
        <p:nvSpPr>
          <p:cNvPr id="177161" name="Text Box 17"/>
          <p:cNvSpPr txBox="1">
            <a:spLocks noChangeArrowheads="1"/>
          </p:cNvSpPr>
          <p:nvPr/>
        </p:nvSpPr>
        <p:spPr bwMode="auto">
          <a:xfrm rot="-5400000">
            <a:off x="4695566" y="5611642"/>
            <a:ext cx="1530868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2 - 5 anni</a:t>
            </a:r>
          </a:p>
        </p:txBody>
      </p:sp>
      <p:pic>
        <p:nvPicPr>
          <p:cNvPr id="177162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141663"/>
            <a:ext cx="7159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3" name="Text Box 19"/>
          <p:cNvSpPr txBox="1">
            <a:spLocks noChangeArrowheads="1"/>
          </p:cNvSpPr>
          <p:nvPr/>
        </p:nvSpPr>
        <p:spPr bwMode="auto">
          <a:xfrm rot="-5400000">
            <a:off x="7506362" y="5752930"/>
            <a:ext cx="166872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4 - 10 anni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063750" y="620714"/>
            <a:ext cx="2001838" cy="1438275"/>
            <a:chOff x="340" y="391"/>
            <a:chExt cx="1261" cy="906"/>
          </a:xfrm>
        </p:grpSpPr>
        <p:sp>
          <p:nvSpPr>
            <p:cNvPr id="177173" name="Text Box 21"/>
            <p:cNvSpPr txBox="1">
              <a:spLocks noChangeArrowheads="1"/>
            </p:cNvSpPr>
            <p:nvPr/>
          </p:nvSpPr>
          <p:spPr bwMode="auto">
            <a:xfrm>
              <a:off x="340" y="890"/>
              <a:ext cx="1261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200" b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HPV Test</a:t>
              </a:r>
            </a:p>
          </p:txBody>
        </p:sp>
        <p:sp>
          <p:nvSpPr>
            <p:cNvPr id="177174" name="Line 22"/>
            <p:cNvSpPr>
              <a:spLocks noChangeShapeType="1"/>
            </p:cNvSpPr>
            <p:nvPr/>
          </p:nvSpPr>
          <p:spPr bwMode="auto">
            <a:xfrm>
              <a:off x="340" y="391"/>
              <a:ext cx="0" cy="90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855913" y="692150"/>
            <a:ext cx="4803774" cy="3919538"/>
            <a:chOff x="839" y="436"/>
            <a:chExt cx="3026" cy="2469"/>
          </a:xfrm>
        </p:grpSpPr>
        <p:sp>
          <p:nvSpPr>
            <p:cNvPr id="177169" name="Text Box 24"/>
            <p:cNvSpPr txBox="1">
              <a:spLocks noChangeArrowheads="1"/>
            </p:cNvSpPr>
            <p:nvPr/>
          </p:nvSpPr>
          <p:spPr bwMode="auto">
            <a:xfrm>
              <a:off x="839" y="2598"/>
              <a:ext cx="141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ASCUS  L SIL</a:t>
              </a:r>
            </a:p>
          </p:txBody>
        </p:sp>
        <p:sp>
          <p:nvSpPr>
            <p:cNvPr id="177170" name="Text Box 25"/>
            <p:cNvSpPr txBox="1">
              <a:spLocks noChangeArrowheads="1"/>
            </p:cNvSpPr>
            <p:nvPr/>
          </p:nvSpPr>
          <p:spPr bwMode="auto">
            <a:xfrm>
              <a:off x="1804" y="890"/>
              <a:ext cx="1218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200" b="0" dirty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PAP Test</a:t>
              </a:r>
            </a:p>
          </p:txBody>
        </p:sp>
        <p:sp>
          <p:nvSpPr>
            <p:cNvPr id="177171" name="Text Box 26"/>
            <p:cNvSpPr txBox="1">
              <a:spLocks noChangeArrowheads="1"/>
            </p:cNvSpPr>
            <p:nvPr/>
          </p:nvSpPr>
          <p:spPr bwMode="auto">
            <a:xfrm>
              <a:off x="3195" y="2614"/>
              <a:ext cx="67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66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H SIL</a:t>
              </a:r>
            </a:p>
          </p:txBody>
        </p:sp>
        <p:sp>
          <p:nvSpPr>
            <p:cNvPr id="177172" name="Line 27"/>
            <p:cNvSpPr>
              <a:spLocks noChangeShapeType="1"/>
            </p:cNvSpPr>
            <p:nvPr/>
          </p:nvSpPr>
          <p:spPr bwMode="auto">
            <a:xfrm>
              <a:off x="1791" y="436"/>
              <a:ext cx="0" cy="86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7340" name="Text Box 28"/>
          <p:cNvSpPr txBox="1">
            <a:spLocks noChangeArrowheads="1"/>
          </p:cNvSpPr>
          <p:nvPr/>
        </p:nvSpPr>
        <p:spPr bwMode="auto">
          <a:xfrm>
            <a:off x="6600825" y="1412875"/>
            <a:ext cx="2333972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200" b="0">
                <a:solidFill>
                  <a:srgbClr val="66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Test ideale</a:t>
            </a:r>
          </a:p>
        </p:txBody>
      </p:sp>
      <p:sp>
        <p:nvSpPr>
          <p:cNvPr id="397341" name="Line 29"/>
          <p:cNvSpPr>
            <a:spLocks noChangeShapeType="1"/>
          </p:cNvSpPr>
          <p:nvPr/>
        </p:nvSpPr>
        <p:spPr bwMode="auto">
          <a:xfrm>
            <a:off x="6456363" y="692150"/>
            <a:ext cx="0" cy="1365250"/>
          </a:xfrm>
          <a:prstGeom prst="line">
            <a:avLst/>
          </a:prstGeom>
          <a:noFill/>
          <a:ln w="508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68" name="Text Box 18"/>
          <p:cNvSpPr txBox="1">
            <a:spLocks noChangeArrowheads="1"/>
          </p:cNvSpPr>
          <p:nvPr/>
        </p:nvSpPr>
        <p:spPr bwMode="auto">
          <a:xfrm>
            <a:off x="196850" y="73659"/>
            <a:ext cx="8143875" cy="43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000" b="0" dirty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Bosch FX, et al. </a:t>
            </a:r>
            <a:r>
              <a:rPr lang="en-US" altLang="it-IT" sz="2000" b="0" i="1" dirty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Journal of Clinical Pathology,</a:t>
            </a:r>
            <a:r>
              <a:rPr lang="en-US" altLang="it-IT" sz="2000" b="0" dirty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2002,55: 244-265</a:t>
            </a:r>
          </a:p>
        </p:txBody>
      </p:sp>
      <p:pic>
        <p:nvPicPr>
          <p:cNvPr id="31" name="Immagine 30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9EDAC24-ABC7-4E53-B24D-BB94E830C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97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0" grpId="0"/>
      <p:bldP spid="3973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AutoShape 2"/>
          <p:cNvSpPr>
            <a:spLocks noChangeArrowheads="1"/>
          </p:cNvSpPr>
          <p:nvPr/>
        </p:nvSpPr>
        <p:spPr bwMode="auto">
          <a:xfrm>
            <a:off x="9134476" y="2208214"/>
            <a:ext cx="1304925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Invasive cancer</a:t>
            </a:r>
          </a:p>
        </p:txBody>
      </p:sp>
      <p:grpSp>
        <p:nvGrpSpPr>
          <p:cNvPr id="178179" name="Group 3"/>
          <p:cNvGrpSpPr>
            <a:grpSpLocks/>
          </p:cNvGrpSpPr>
          <p:nvPr/>
        </p:nvGrpSpPr>
        <p:grpSpPr bwMode="auto">
          <a:xfrm>
            <a:off x="1828801" y="2208214"/>
            <a:ext cx="7305675" cy="776288"/>
            <a:chOff x="192" y="1391"/>
            <a:chExt cx="4602" cy="489"/>
          </a:xfrm>
        </p:grpSpPr>
        <p:sp>
          <p:nvSpPr>
            <p:cNvPr id="397316" name="AutoShape 4"/>
            <p:cNvSpPr>
              <a:spLocks noChangeArrowheads="1"/>
            </p:cNvSpPr>
            <p:nvPr/>
          </p:nvSpPr>
          <p:spPr bwMode="auto">
            <a:xfrm>
              <a:off x="192" y="1391"/>
              <a:ext cx="844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HPV infection</a:t>
              </a:r>
            </a:p>
          </p:txBody>
        </p:sp>
        <p:sp>
          <p:nvSpPr>
            <p:cNvPr id="397317" name="AutoShape 5"/>
            <p:cNvSpPr>
              <a:spLocks noChangeArrowheads="1"/>
            </p:cNvSpPr>
            <p:nvPr/>
          </p:nvSpPr>
          <p:spPr bwMode="auto">
            <a:xfrm>
              <a:off x="1167" y="1391"/>
              <a:ext cx="108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Persistent HPV infection</a:t>
              </a:r>
            </a:p>
          </p:txBody>
        </p:sp>
        <p:sp>
          <p:nvSpPr>
            <p:cNvPr id="397318" name="AutoShape 6"/>
            <p:cNvSpPr>
              <a:spLocks noChangeArrowheads="1"/>
            </p:cNvSpPr>
            <p:nvPr/>
          </p:nvSpPr>
          <p:spPr bwMode="auto">
            <a:xfrm>
              <a:off x="2388" y="1391"/>
              <a:ext cx="1200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Cellular dysregulation </a:t>
              </a:r>
            </a:p>
          </p:txBody>
        </p:sp>
        <p:sp>
          <p:nvSpPr>
            <p:cNvPr id="397319" name="AutoShape 7"/>
            <p:cNvSpPr>
              <a:spLocks noChangeArrowheads="1"/>
            </p:cNvSpPr>
            <p:nvPr/>
          </p:nvSpPr>
          <p:spPr bwMode="auto">
            <a:xfrm>
              <a:off x="3726" y="1391"/>
              <a:ext cx="93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High-grade CIN</a:t>
              </a:r>
            </a:p>
          </p:txBody>
        </p:sp>
        <p:cxnSp>
          <p:nvCxnSpPr>
            <p:cNvPr id="178198" name="AutoShape 8"/>
            <p:cNvCxnSpPr>
              <a:cxnSpLocks noChangeShapeType="1"/>
              <a:stCxn id="397316" idx="0"/>
              <a:endCxn id="397317" idx="4"/>
            </p:cNvCxnSpPr>
            <p:nvPr/>
          </p:nvCxnSpPr>
          <p:spPr bwMode="auto">
            <a:xfrm>
              <a:off x="1036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8199" name="AutoShape 9"/>
            <p:cNvCxnSpPr>
              <a:cxnSpLocks noChangeShapeType="1"/>
              <a:stCxn id="397317" idx="0"/>
              <a:endCxn id="397318" idx="4"/>
            </p:cNvCxnSpPr>
            <p:nvPr/>
          </p:nvCxnSpPr>
          <p:spPr bwMode="auto">
            <a:xfrm>
              <a:off x="2254" y="1636"/>
              <a:ext cx="134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8200" name="AutoShape 10"/>
            <p:cNvCxnSpPr>
              <a:cxnSpLocks noChangeShapeType="1"/>
              <a:stCxn id="397318" idx="0"/>
              <a:endCxn id="397319" idx="4"/>
            </p:cNvCxnSpPr>
            <p:nvPr/>
          </p:nvCxnSpPr>
          <p:spPr bwMode="auto">
            <a:xfrm>
              <a:off x="3588" y="1636"/>
              <a:ext cx="138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8201" name="AutoShape 11"/>
            <p:cNvCxnSpPr>
              <a:cxnSpLocks noChangeShapeType="1"/>
              <a:stCxn id="397319" idx="0"/>
              <a:endCxn id="397314" idx="4"/>
            </p:cNvCxnSpPr>
            <p:nvPr/>
          </p:nvCxnSpPr>
          <p:spPr bwMode="auto">
            <a:xfrm>
              <a:off x="4663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8180" name="Line 12"/>
          <p:cNvSpPr>
            <a:spLocks noChangeShapeType="1"/>
          </p:cNvSpPr>
          <p:nvPr/>
        </p:nvSpPr>
        <p:spPr bwMode="auto">
          <a:xfrm>
            <a:off x="1919288" y="4941889"/>
            <a:ext cx="8748712" cy="714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181" name="Text Box 13"/>
          <p:cNvSpPr txBox="1">
            <a:spLocks noChangeArrowheads="1"/>
          </p:cNvSpPr>
          <p:nvPr/>
        </p:nvSpPr>
        <p:spPr bwMode="auto">
          <a:xfrm>
            <a:off x="9607166" y="4960939"/>
            <a:ext cx="1064394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tempo</a:t>
            </a:r>
          </a:p>
        </p:txBody>
      </p:sp>
      <p:sp>
        <p:nvSpPr>
          <p:cNvPr id="178182" name="Line 14"/>
          <p:cNvSpPr>
            <a:spLocks noChangeShapeType="1"/>
          </p:cNvSpPr>
          <p:nvPr/>
        </p:nvSpPr>
        <p:spPr bwMode="auto">
          <a:xfrm>
            <a:off x="1919288" y="4581526"/>
            <a:ext cx="0" cy="3587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183" name="Text Box 15"/>
          <p:cNvSpPr txBox="1">
            <a:spLocks noChangeArrowheads="1"/>
          </p:cNvSpPr>
          <p:nvPr/>
        </p:nvSpPr>
        <p:spPr bwMode="auto">
          <a:xfrm>
            <a:off x="1701582" y="5084764"/>
            <a:ext cx="3735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8184" name="Text Box 16"/>
          <p:cNvSpPr txBox="1">
            <a:spLocks noChangeArrowheads="1"/>
          </p:cNvSpPr>
          <p:nvPr/>
        </p:nvSpPr>
        <p:spPr bwMode="auto">
          <a:xfrm rot="-5400000">
            <a:off x="2482497" y="5377486"/>
            <a:ext cx="105798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 anno</a:t>
            </a:r>
          </a:p>
        </p:txBody>
      </p:sp>
      <p:sp>
        <p:nvSpPr>
          <p:cNvPr id="178185" name="Text Box 17"/>
          <p:cNvSpPr txBox="1">
            <a:spLocks noChangeArrowheads="1"/>
          </p:cNvSpPr>
          <p:nvPr/>
        </p:nvSpPr>
        <p:spPr bwMode="auto">
          <a:xfrm rot="-5400000">
            <a:off x="4695566" y="5611642"/>
            <a:ext cx="1530868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2 - 5 anni</a:t>
            </a:r>
          </a:p>
        </p:txBody>
      </p:sp>
      <p:sp>
        <p:nvSpPr>
          <p:cNvPr id="178186" name="Text Box 19"/>
          <p:cNvSpPr txBox="1">
            <a:spLocks noChangeArrowheads="1"/>
          </p:cNvSpPr>
          <p:nvPr/>
        </p:nvSpPr>
        <p:spPr bwMode="auto">
          <a:xfrm rot="-5400000">
            <a:off x="7506362" y="5752930"/>
            <a:ext cx="166872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4 - 10 anni</a:t>
            </a:r>
          </a:p>
        </p:txBody>
      </p:sp>
      <p:sp>
        <p:nvSpPr>
          <p:cNvPr id="178187" name="Line 22"/>
          <p:cNvSpPr>
            <a:spLocks noChangeShapeType="1"/>
          </p:cNvSpPr>
          <p:nvPr/>
        </p:nvSpPr>
        <p:spPr bwMode="auto">
          <a:xfrm>
            <a:off x="2095500" y="642939"/>
            <a:ext cx="0" cy="14382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188" name="Text Box 21"/>
          <p:cNvSpPr txBox="1">
            <a:spLocks noChangeArrowheads="1"/>
          </p:cNvSpPr>
          <p:nvPr/>
        </p:nvSpPr>
        <p:spPr bwMode="auto">
          <a:xfrm>
            <a:off x="2166939" y="785813"/>
            <a:ext cx="20923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2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Screening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2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397337" name="Text Box 25"/>
          <p:cNvSpPr txBox="1">
            <a:spLocks noChangeArrowheads="1"/>
          </p:cNvSpPr>
          <p:nvPr/>
        </p:nvSpPr>
        <p:spPr bwMode="auto">
          <a:xfrm>
            <a:off x="4595814" y="857251"/>
            <a:ext cx="14303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200" b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Triage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200" b="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178190" name="Line 27"/>
          <p:cNvSpPr>
            <a:spLocks noChangeShapeType="1"/>
          </p:cNvSpPr>
          <p:nvPr/>
        </p:nvSpPr>
        <p:spPr bwMode="auto">
          <a:xfrm>
            <a:off x="4367213" y="692150"/>
            <a:ext cx="0" cy="13652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o 31"/>
          <p:cNvGrpSpPr>
            <a:grpSpLocks/>
          </p:cNvGrpSpPr>
          <p:nvPr/>
        </p:nvGrpSpPr>
        <p:grpSpPr bwMode="auto">
          <a:xfrm>
            <a:off x="1809750" y="3286126"/>
            <a:ext cx="3170238" cy="974725"/>
            <a:chOff x="285720" y="3286124"/>
            <a:chExt cx="3170740" cy="974515"/>
          </a:xfrm>
        </p:grpSpPr>
        <p:sp>
          <p:nvSpPr>
            <p:cNvPr id="178192" name="Text Box 24"/>
            <p:cNvSpPr txBox="1">
              <a:spLocks noChangeArrowheads="1"/>
            </p:cNvSpPr>
            <p:nvPr/>
          </p:nvSpPr>
          <p:spPr bwMode="auto">
            <a:xfrm>
              <a:off x="285720" y="3429000"/>
              <a:ext cx="3170740" cy="83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99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Tempo per allungare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0">
                  <a:solidFill>
                    <a:srgbClr val="FF99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l’intervallo fra i test</a:t>
              </a:r>
            </a:p>
          </p:txBody>
        </p:sp>
        <p:sp>
          <p:nvSpPr>
            <p:cNvPr id="178193" name="Line 29"/>
            <p:cNvSpPr>
              <a:spLocks noChangeShapeType="1"/>
            </p:cNvSpPr>
            <p:nvPr/>
          </p:nvSpPr>
          <p:spPr bwMode="auto">
            <a:xfrm flipH="1" flipV="1">
              <a:off x="500034" y="3286124"/>
              <a:ext cx="2357454" cy="0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Immagine 25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8D70A717-46CE-4E50-ACCA-55CB6AB3D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806" y="248746"/>
            <a:ext cx="5875979" cy="549275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PRO</a:t>
            </a:r>
            <a:r>
              <a:rPr lang="it-IT" sz="3600" dirty="0">
                <a:solidFill>
                  <a:srgbClr val="0033CC"/>
                </a:solidFill>
              </a:rPr>
              <a:t>GRAM</a:t>
            </a:r>
            <a:r>
              <a:rPr lang="it-IT" sz="3600" dirty="0">
                <a:solidFill>
                  <a:srgbClr val="FF0000"/>
                </a:solidFill>
              </a:rPr>
              <a:t>MA</a:t>
            </a:r>
            <a:r>
              <a:rPr lang="it-IT" sz="3600" dirty="0"/>
              <a:t> </a:t>
            </a:r>
            <a:r>
              <a:rPr lang="it-IT" sz="2800" b="1" dirty="0"/>
              <a:t>14.10.21</a:t>
            </a:r>
            <a:r>
              <a:rPr lang="it-IT" sz="2800" dirty="0"/>
              <a:t> – </a:t>
            </a:r>
            <a:r>
              <a:rPr lang="it-IT" sz="2800" b="1" dirty="0"/>
              <a:t>07.04.22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902625"/>
              </p:ext>
            </p:extLst>
          </p:nvPr>
        </p:nvGraphicFramePr>
        <p:xfrm>
          <a:off x="189807" y="947652"/>
          <a:ext cx="5875979" cy="5352018"/>
        </p:xfrm>
        <a:graphic>
          <a:graphicData uri="http://schemas.openxmlformats.org/drawingml/2006/table">
            <a:tbl>
              <a:tblPr/>
              <a:tblGrid>
                <a:gridCol w="637323">
                  <a:extLst>
                    <a:ext uri="{9D8B030D-6E8A-4147-A177-3AD203B41FA5}">
                      <a16:colId xmlns:a16="http://schemas.microsoft.com/office/drawing/2014/main" val="3799614232"/>
                    </a:ext>
                  </a:extLst>
                </a:gridCol>
                <a:gridCol w="1421721">
                  <a:extLst>
                    <a:ext uri="{9D8B030D-6E8A-4147-A177-3AD203B41FA5}">
                      <a16:colId xmlns:a16="http://schemas.microsoft.com/office/drawing/2014/main" val="2729445957"/>
                    </a:ext>
                  </a:extLst>
                </a:gridCol>
                <a:gridCol w="1421721">
                  <a:extLst>
                    <a:ext uri="{9D8B030D-6E8A-4147-A177-3AD203B41FA5}">
                      <a16:colId xmlns:a16="http://schemas.microsoft.com/office/drawing/2014/main" val="2421411647"/>
                    </a:ext>
                  </a:extLst>
                </a:gridCol>
                <a:gridCol w="1477749">
                  <a:extLst>
                    <a:ext uri="{9D8B030D-6E8A-4147-A177-3AD203B41FA5}">
                      <a16:colId xmlns:a16="http://schemas.microsoft.com/office/drawing/2014/main" val="803612209"/>
                    </a:ext>
                  </a:extLst>
                </a:gridCol>
                <a:gridCol w="917465">
                  <a:extLst>
                    <a:ext uri="{9D8B030D-6E8A-4147-A177-3AD203B41FA5}">
                      <a16:colId xmlns:a16="http://schemas.microsoft.com/office/drawing/2014/main" val="3969594574"/>
                    </a:ext>
                  </a:extLst>
                </a:gridCol>
              </a:tblGrid>
              <a:tr h="367279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PROFESSIONISTA SANITARIO 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SPECIALISTA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TEMA -TITOLO 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 CONCORDATA ORE 20-21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11030"/>
                  </a:ext>
                </a:extLst>
              </a:tr>
              <a:tr h="489706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 ARRIGO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 SPEC. IN ANATOMIA PATOLOGICA E IN ONCOLOGIA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PREVENZIONE: GLI SCREENING- SONO IMPORTANTI PER LA DIAGNOSI PRECOCE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14/10/2021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0262"/>
                  </a:ext>
                </a:extLst>
              </a:tr>
              <a:tr h="612131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EHRLICH SHIRLEY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 SPEC. IN MEDICINA DEL LAVORO E SCIENZE DELL'ALIMENTAZIONE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PATOLOGIE  CRONICHE – NON TRASMISSIBILI EVITABILI PER MASCHI E FEMMINE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21/10/2021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477592"/>
                  </a:ext>
                </a:extLst>
              </a:tr>
              <a:tr h="367279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LULLINI FRANCA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 SPEC. IN OSTETRICIA E  GINECOLOGIA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PREVENZIONE FOCALIZZATA SUL SESSO FEMMINILE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28/10/2021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244974"/>
                  </a:ext>
                </a:extLst>
              </a:tr>
              <a:tr h="244852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PASOTTI DANILO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PSICOLOGIA CLINICA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UOMINI E DONNE: SOLE E LUNA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04/11/2021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941939"/>
                  </a:ext>
                </a:extLst>
              </a:tr>
              <a:tr h="489706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STRAZZARI ANNA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PSICOLOGA CONSULTORIO GIOVANI ASL IMOLA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PERCORSI DI AIUTO PENSATI AL MASCHILE ALL’INTERNO DELLO SPAZIO GIOVANI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11/11/2021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12889"/>
                  </a:ext>
                </a:extLst>
              </a:tr>
              <a:tr h="612131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MAESTRI ANTONIO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ONCOLOGIA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TUMORI BENIGNI E MALIGNI: INCIDENZA E PREVALENZA DIVERSA NELLE DONNE E NEGLI UOMINI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18/11/2021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999733"/>
                  </a:ext>
                </a:extLst>
              </a:tr>
              <a:tr h="566105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PROF.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MOTOLA DOMENICO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FARMACOLOGO , RICERCATORE DIPARTIMENTO DI SCIENZE MEDICHE E CHIRURGICHE UNIBO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EFFICACIA E SICUREZZA DEI FARMACI NEI MASCHI E NELLE FEMMINE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25/11/2021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78423"/>
                  </a:ext>
                </a:extLst>
              </a:tr>
              <a:tr h="367279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FRANCESCO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 SPEC. IN UROLOGIA e ANDROLOGIA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PREVENZIONE FOCALIZZATA SUL SESSO MASCHILE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02/12/2021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986495"/>
                  </a:ext>
                </a:extLst>
              </a:tr>
              <a:tr h="465438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SUZZI CHIARA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CHIRURGIA PEDIATRICA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PREVENZIONE DELL'INFERTILITA' GIA' DALL'ETA' PEDIATRICA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09/12/2021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34245"/>
                  </a:ext>
                </a:extLst>
              </a:tr>
              <a:tr h="122427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FERIE FESTIVITA' NATALIZIE  09/12/2021 - 12/01/2022</a:t>
                      </a:r>
                    </a:p>
                  </a:txBody>
                  <a:tcPr marL="5550" marR="5550" marT="55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049258"/>
                  </a:ext>
                </a:extLst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407767"/>
              </p:ext>
            </p:extLst>
          </p:nvPr>
        </p:nvGraphicFramePr>
        <p:xfrm>
          <a:off x="6683434" y="149631"/>
          <a:ext cx="5311830" cy="6018413"/>
        </p:xfrm>
        <a:graphic>
          <a:graphicData uri="http://schemas.openxmlformats.org/drawingml/2006/table">
            <a:tbl>
              <a:tblPr/>
              <a:tblGrid>
                <a:gridCol w="1062366">
                  <a:extLst>
                    <a:ext uri="{9D8B030D-6E8A-4147-A177-3AD203B41FA5}">
                      <a16:colId xmlns:a16="http://schemas.microsoft.com/office/drawing/2014/main" val="3723604858"/>
                    </a:ext>
                  </a:extLst>
                </a:gridCol>
                <a:gridCol w="1062366">
                  <a:extLst>
                    <a:ext uri="{9D8B030D-6E8A-4147-A177-3AD203B41FA5}">
                      <a16:colId xmlns:a16="http://schemas.microsoft.com/office/drawing/2014/main" val="2270440606"/>
                    </a:ext>
                  </a:extLst>
                </a:gridCol>
                <a:gridCol w="1062366">
                  <a:extLst>
                    <a:ext uri="{9D8B030D-6E8A-4147-A177-3AD203B41FA5}">
                      <a16:colId xmlns:a16="http://schemas.microsoft.com/office/drawing/2014/main" val="2102357707"/>
                    </a:ext>
                  </a:extLst>
                </a:gridCol>
                <a:gridCol w="1062366">
                  <a:extLst>
                    <a:ext uri="{9D8B030D-6E8A-4147-A177-3AD203B41FA5}">
                      <a16:colId xmlns:a16="http://schemas.microsoft.com/office/drawing/2014/main" val="58471301"/>
                    </a:ext>
                  </a:extLst>
                </a:gridCol>
                <a:gridCol w="1062366">
                  <a:extLst>
                    <a:ext uri="{9D8B030D-6E8A-4147-A177-3AD203B41FA5}">
                      <a16:colId xmlns:a16="http://schemas.microsoft.com/office/drawing/2014/main" val="4159463196"/>
                    </a:ext>
                  </a:extLst>
                </a:gridCol>
              </a:tblGrid>
              <a:tr h="234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24" marR="2724" marT="2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6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PROFESSIONISTA SANITARIO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6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SPECIALISTA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TEMA -TITOLO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6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 CONCORDATA ORE 20-21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223035"/>
                  </a:ext>
                </a:extLst>
              </a:tr>
              <a:tr h="252688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MANDREOLI MARCORA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NEFROLOGIA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MALATTIE DI GENERE IN NEFROLOGIA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13/01/2022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2271"/>
                  </a:ext>
                </a:extLst>
              </a:tr>
              <a:tr h="22145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 FIUME DANIELE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ODONTOIATRA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ODONTOIATRIA DI GENERE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20/01/2022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20830"/>
                  </a:ext>
                </a:extLst>
              </a:tr>
              <a:tr h="33078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BONAVINA GIUSEPPE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NEUROLOGIA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CEFALEA: PATOLOGIA DI GENERE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27/01/2022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841470"/>
                  </a:ext>
                </a:extLst>
              </a:tr>
              <a:tr h="75248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IMPALLOMENI  CARLO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ORTOPEDIA E TRAUMATOLOGIA, Dottore DI RICERCA E TECNOLOGIE BIOMEDICHE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 COMUNI MALATTIE DELL'APPARATO LOCOMOTORE: QUALI DIFFERENZA TRA UOMO E DONNA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03/02/2022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26097"/>
                  </a:ext>
                </a:extLst>
              </a:tr>
              <a:tr h="549440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FRANCHINI CRISTINA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ORTOPEDIA E TRAUMATOLOGIA e IN REUMATOLOGIA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MALATTIE REUMATOLOGICHE: INCIDENZA E PREVALENZA, DONNE vs UOMINI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10/02/2022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495356"/>
                  </a:ext>
                </a:extLst>
              </a:tr>
              <a:tr h="33078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AVONI LUCA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OCULISTICA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L'OCCHIO: ATTENZIONE ALLE MALATTIE DI GENERE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17/02/2022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111206"/>
                  </a:ext>
                </a:extLst>
              </a:tr>
              <a:tr h="44011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ARCIERI MARGHERITA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GERIATRIA e GERONTOLOGIA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DEMENZA: APPROCCIO INNOVATIVO ALLE DISUGUAGLIANZE DI GENERE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24/02/2022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789482"/>
                  </a:ext>
                </a:extLst>
              </a:tr>
              <a:tr h="658770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CANI CARLOTTA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OSTETRICIA E  GINECOLOGIA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 PALPAZIONE MAMMARIA:IMPORTANTE MANOVRA DI PREVENZIONE SIA NELLA DONNA SIA NELL'UOMO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03/03/2022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19562"/>
                  </a:ext>
                </a:extLst>
              </a:tr>
              <a:tr h="44011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MARCHIORI DEBORA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UROLOGIA e ANDROLOGIA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GLI STRESS DELLA VESCICA URINARIA: PROBLEMI DI UOMINI E DONNE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10/03/2022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31294"/>
                  </a:ext>
                </a:extLst>
              </a:tr>
              <a:tr h="33078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SCANDELLARI CINZIA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NEUROLOGIA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MEDICINA DI GENERE: COSA CI INSEGNA LA SCLEROSI MULTIPLA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17/03/2022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4695"/>
                  </a:ext>
                </a:extLst>
              </a:tr>
              <a:tr h="768100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SCARPONI DORELLA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PSICOLOGIA CLINICA e IN ONCOLOGIA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PROBLEMATICHE DI GENERE IN PSICONCOLOGIA PEDIATRICA: I FRATELLI E LE SORELLE DI FRONTE AL TRAPIANTO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24/03/2022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838733"/>
                  </a:ext>
                </a:extLst>
              </a:tr>
              <a:tr h="330781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 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TROCINO CARMELINA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MEDICO, SPEC. IN NEUROLOGIA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ICTUS CEREBRALE E LE SUE IMPLICAZIONI DI GENERE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31/03/2022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68630"/>
                  </a:ext>
                </a:extLst>
              </a:tr>
              <a:tr h="377637"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DOTT.SSA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MARCHETTI SIMONA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PSICOLOGA CONSULTORIOI ASL IMOLA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DEPRESSIONE PUERPERALE MATERNA E PATERNA</a:t>
                      </a: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07/04/2021</a:t>
                      </a:r>
                      <a:endParaRPr lang="it-I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24" marR="2724" marT="2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41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977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7"/>
          <p:cNvGrpSpPr>
            <a:grpSpLocks/>
          </p:cNvGrpSpPr>
          <p:nvPr/>
        </p:nvGrpSpPr>
        <p:grpSpPr bwMode="auto">
          <a:xfrm>
            <a:off x="2093913" y="642939"/>
            <a:ext cx="3930650" cy="1438275"/>
            <a:chOff x="569912" y="642918"/>
            <a:chExt cx="3930650" cy="1438275"/>
          </a:xfrm>
        </p:grpSpPr>
        <p:sp>
          <p:nvSpPr>
            <p:cNvPr id="179224" name="Line 22"/>
            <p:cNvSpPr>
              <a:spLocks noChangeShapeType="1"/>
            </p:cNvSpPr>
            <p:nvPr/>
          </p:nvSpPr>
          <p:spPr bwMode="auto">
            <a:xfrm>
              <a:off x="569912" y="642918"/>
              <a:ext cx="0" cy="143827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225" name="Text Box 21"/>
            <p:cNvSpPr txBox="1">
              <a:spLocks noChangeArrowheads="1"/>
            </p:cNvSpPr>
            <p:nvPr/>
          </p:nvSpPr>
          <p:spPr bwMode="auto">
            <a:xfrm>
              <a:off x="641350" y="785793"/>
              <a:ext cx="2092325" cy="107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200" b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Screening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200" b="0">
                  <a:solidFill>
                    <a:srgbClr val="FFFF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test</a:t>
              </a:r>
            </a:p>
          </p:txBody>
        </p:sp>
        <p:sp>
          <p:nvSpPr>
            <p:cNvPr id="179226" name="Text Box 25"/>
            <p:cNvSpPr txBox="1">
              <a:spLocks noChangeArrowheads="1"/>
            </p:cNvSpPr>
            <p:nvPr/>
          </p:nvSpPr>
          <p:spPr bwMode="auto">
            <a:xfrm>
              <a:off x="3070225" y="857230"/>
              <a:ext cx="1430337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2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Triage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3200" b="0">
                  <a:solidFill>
                    <a:srgbClr val="FF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test</a:t>
              </a:r>
            </a:p>
          </p:txBody>
        </p:sp>
        <p:sp>
          <p:nvSpPr>
            <p:cNvPr id="179227" name="Line 27"/>
            <p:cNvSpPr>
              <a:spLocks noChangeShapeType="1"/>
            </p:cNvSpPr>
            <p:nvPr/>
          </p:nvSpPr>
          <p:spPr bwMode="auto">
            <a:xfrm>
              <a:off x="2841625" y="692130"/>
              <a:ext cx="0" cy="136525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6306" name="AutoShape 2"/>
          <p:cNvSpPr>
            <a:spLocks noChangeArrowheads="1"/>
          </p:cNvSpPr>
          <p:nvPr/>
        </p:nvSpPr>
        <p:spPr bwMode="auto">
          <a:xfrm>
            <a:off x="9134476" y="2208214"/>
            <a:ext cx="1304925" cy="777061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b="1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Invasive cancer</a:t>
            </a:r>
          </a:p>
        </p:txBody>
      </p:sp>
      <p:grpSp>
        <p:nvGrpSpPr>
          <p:cNvPr id="179204" name="Group 3"/>
          <p:cNvGrpSpPr>
            <a:grpSpLocks/>
          </p:cNvGrpSpPr>
          <p:nvPr/>
        </p:nvGrpSpPr>
        <p:grpSpPr bwMode="auto">
          <a:xfrm>
            <a:off x="1828801" y="2208214"/>
            <a:ext cx="7305675" cy="776288"/>
            <a:chOff x="192" y="1391"/>
            <a:chExt cx="4602" cy="489"/>
          </a:xfrm>
        </p:grpSpPr>
        <p:sp>
          <p:nvSpPr>
            <p:cNvPr id="866308" name="AutoShape 4"/>
            <p:cNvSpPr>
              <a:spLocks noChangeArrowheads="1"/>
            </p:cNvSpPr>
            <p:nvPr/>
          </p:nvSpPr>
          <p:spPr bwMode="auto">
            <a:xfrm>
              <a:off x="192" y="1391"/>
              <a:ext cx="844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HPV infection</a:t>
              </a:r>
            </a:p>
          </p:txBody>
        </p:sp>
        <p:sp>
          <p:nvSpPr>
            <p:cNvPr id="866309" name="AutoShape 5"/>
            <p:cNvSpPr>
              <a:spLocks noChangeArrowheads="1"/>
            </p:cNvSpPr>
            <p:nvPr/>
          </p:nvSpPr>
          <p:spPr bwMode="auto">
            <a:xfrm>
              <a:off x="1167" y="1391"/>
              <a:ext cx="108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Persistent HPV infection</a:t>
              </a:r>
            </a:p>
          </p:txBody>
        </p:sp>
        <p:sp>
          <p:nvSpPr>
            <p:cNvPr id="866310" name="AutoShape 6"/>
            <p:cNvSpPr>
              <a:spLocks noChangeArrowheads="1"/>
            </p:cNvSpPr>
            <p:nvPr/>
          </p:nvSpPr>
          <p:spPr bwMode="auto">
            <a:xfrm>
              <a:off x="2388" y="1391"/>
              <a:ext cx="1200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Cellular dysregulation </a:t>
              </a:r>
            </a:p>
          </p:txBody>
        </p:sp>
        <p:sp>
          <p:nvSpPr>
            <p:cNvPr id="866311" name="AutoShape 7"/>
            <p:cNvSpPr>
              <a:spLocks noChangeArrowheads="1"/>
            </p:cNvSpPr>
            <p:nvPr/>
          </p:nvSpPr>
          <p:spPr bwMode="auto">
            <a:xfrm>
              <a:off x="3726" y="1391"/>
              <a:ext cx="937" cy="489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3333CC"/>
                  </a:solidFill>
                  <a:latin typeface="Comic Sans MS" pitchFamily="66" charset="0"/>
                  <a:cs typeface="Times New Roman" pitchFamily="18" charset="0"/>
                </a:rPr>
                <a:t>High-grade CIN</a:t>
              </a:r>
            </a:p>
          </p:txBody>
        </p:sp>
        <p:cxnSp>
          <p:nvCxnSpPr>
            <p:cNvPr id="179220" name="AutoShape 8"/>
            <p:cNvCxnSpPr>
              <a:cxnSpLocks noChangeShapeType="1"/>
              <a:stCxn id="866308" idx="0"/>
              <a:endCxn id="866309" idx="4"/>
            </p:cNvCxnSpPr>
            <p:nvPr/>
          </p:nvCxnSpPr>
          <p:spPr bwMode="auto">
            <a:xfrm>
              <a:off x="1036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221" name="AutoShape 9"/>
            <p:cNvCxnSpPr>
              <a:cxnSpLocks noChangeShapeType="1"/>
              <a:stCxn id="866309" idx="0"/>
              <a:endCxn id="866310" idx="4"/>
            </p:cNvCxnSpPr>
            <p:nvPr/>
          </p:nvCxnSpPr>
          <p:spPr bwMode="auto">
            <a:xfrm>
              <a:off x="2254" y="1636"/>
              <a:ext cx="134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222" name="AutoShape 10"/>
            <p:cNvCxnSpPr>
              <a:cxnSpLocks noChangeShapeType="1"/>
              <a:stCxn id="866310" idx="0"/>
              <a:endCxn id="866311" idx="4"/>
            </p:cNvCxnSpPr>
            <p:nvPr/>
          </p:nvCxnSpPr>
          <p:spPr bwMode="auto">
            <a:xfrm>
              <a:off x="3588" y="1636"/>
              <a:ext cx="138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223" name="AutoShape 11"/>
            <p:cNvCxnSpPr>
              <a:cxnSpLocks noChangeShapeType="1"/>
              <a:stCxn id="866311" idx="0"/>
              <a:endCxn id="866306" idx="4"/>
            </p:cNvCxnSpPr>
            <p:nvPr/>
          </p:nvCxnSpPr>
          <p:spPr bwMode="auto">
            <a:xfrm>
              <a:off x="4663" y="1636"/>
              <a:ext cx="131" cy="0"/>
            </a:xfrm>
            <a:prstGeom prst="straightConnector1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9205" name="Line 12"/>
          <p:cNvSpPr>
            <a:spLocks noChangeShapeType="1"/>
          </p:cNvSpPr>
          <p:nvPr/>
        </p:nvSpPr>
        <p:spPr bwMode="auto">
          <a:xfrm>
            <a:off x="1919288" y="4941889"/>
            <a:ext cx="8748712" cy="714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06" name="Text Box 13"/>
          <p:cNvSpPr txBox="1">
            <a:spLocks noChangeArrowheads="1"/>
          </p:cNvSpPr>
          <p:nvPr/>
        </p:nvSpPr>
        <p:spPr bwMode="auto">
          <a:xfrm>
            <a:off x="9607166" y="4960939"/>
            <a:ext cx="1064394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tempo</a:t>
            </a:r>
          </a:p>
        </p:txBody>
      </p:sp>
      <p:sp>
        <p:nvSpPr>
          <p:cNvPr id="179207" name="Line 14"/>
          <p:cNvSpPr>
            <a:spLocks noChangeShapeType="1"/>
          </p:cNvSpPr>
          <p:nvPr/>
        </p:nvSpPr>
        <p:spPr bwMode="auto">
          <a:xfrm>
            <a:off x="1919288" y="4581526"/>
            <a:ext cx="0" cy="3587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8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08" name="Text Box 15"/>
          <p:cNvSpPr txBox="1">
            <a:spLocks noChangeArrowheads="1"/>
          </p:cNvSpPr>
          <p:nvPr/>
        </p:nvSpPr>
        <p:spPr bwMode="auto">
          <a:xfrm>
            <a:off x="1701582" y="5084764"/>
            <a:ext cx="3735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9209" name="Text Box 16"/>
          <p:cNvSpPr txBox="1">
            <a:spLocks noChangeArrowheads="1"/>
          </p:cNvSpPr>
          <p:nvPr/>
        </p:nvSpPr>
        <p:spPr bwMode="auto">
          <a:xfrm rot="-5400000">
            <a:off x="2482497" y="5377486"/>
            <a:ext cx="105798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 anno</a:t>
            </a:r>
          </a:p>
        </p:txBody>
      </p:sp>
      <p:sp>
        <p:nvSpPr>
          <p:cNvPr id="179210" name="Text Box 17"/>
          <p:cNvSpPr txBox="1">
            <a:spLocks noChangeArrowheads="1"/>
          </p:cNvSpPr>
          <p:nvPr/>
        </p:nvSpPr>
        <p:spPr bwMode="auto">
          <a:xfrm rot="-5400000">
            <a:off x="4695566" y="5611642"/>
            <a:ext cx="1530868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2 - 5 anni</a:t>
            </a:r>
          </a:p>
        </p:txBody>
      </p:sp>
      <p:sp>
        <p:nvSpPr>
          <p:cNvPr id="179211" name="Text Box 19"/>
          <p:cNvSpPr txBox="1">
            <a:spLocks noChangeArrowheads="1"/>
          </p:cNvSpPr>
          <p:nvPr/>
        </p:nvSpPr>
        <p:spPr bwMode="auto">
          <a:xfrm rot="-5400000">
            <a:off x="7506362" y="5752930"/>
            <a:ext cx="166872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4 - 10 anni</a:t>
            </a:r>
          </a:p>
        </p:txBody>
      </p:sp>
      <p:sp>
        <p:nvSpPr>
          <p:cNvPr id="866336" name="Text Box 32"/>
          <p:cNvSpPr txBox="1">
            <a:spLocks noChangeArrowheads="1"/>
          </p:cNvSpPr>
          <p:nvPr/>
        </p:nvSpPr>
        <p:spPr bwMode="auto">
          <a:xfrm>
            <a:off x="1631951" y="1973264"/>
            <a:ext cx="1476375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852488" indent="-665163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5000"/>
              <a:defRPr/>
            </a:pPr>
            <a:r>
              <a:rPr lang="it-IT" altLang="it-IT" sz="800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66337" name="Rectangle 33"/>
          <p:cNvSpPr>
            <a:spLocks noChangeArrowheads="1"/>
          </p:cNvSpPr>
          <p:nvPr/>
        </p:nvSpPr>
        <p:spPr bwMode="auto">
          <a:xfrm>
            <a:off x="3301426" y="3933825"/>
            <a:ext cx="2376488" cy="863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5000"/>
              <a:buFont typeface="Wingdings" panose="05000000000000000000" pitchFamily="2" charset="2"/>
              <a:buChar char="Ä"/>
              <a:defRPr/>
            </a:pPr>
            <a:endParaRPr lang="it-IT" altLang="it-IT" sz="40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66335" name="Rectangle 31"/>
          <p:cNvSpPr>
            <a:spLocks noChangeArrowheads="1"/>
          </p:cNvSpPr>
          <p:nvPr/>
        </p:nvSpPr>
        <p:spPr bwMode="auto">
          <a:xfrm>
            <a:off x="3143251" y="2133601"/>
            <a:ext cx="7345363" cy="266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2075" tIns="46038" rIns="92075" bIns="46038" anchor="ctr"/>
          <a:lstStyle>
            <a:lvl1pPr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5000"/>
              <a:buFont typeface="Wingdings" panose="05000000000000000000" pitchFamily="2" charset="2"/>
              <a:buChar char="Ä"/>
              <a:defRPr/>
            </a:pPr>
            <a:endParaRPr lang="it-IT" altLang="it-IT" sz="40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66334" name="Rectangle 30"/>
          <p:cNvSpPr>
            <a:spLocks noChangeArrowheads="1"/>
          </p:cNvSpPr>
          <p:nvPr/>
        </p:nvSpPr>
        <p:spPr bwMode="auto">
          <a:xfrm>
            <a:off x="1524000" y="506546"/>
            <a:ext cx="9144000" cy="155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3600" tIns="46800" rIns="93600" bIns="46800" anchor="ctr">
            <a:noAutofit/>
          </a:bodyPr>
          <a:lstStyle>
            <a:lvl1pPr marL="852488" indent="-665163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5000"/>
              <a:buFont typeface="Wingdings" panose="05000000000000000000" pitchFamily="2" charset="2"/>
              <a:buChar char="Ä"/>
              <a:defRPr/>
            </a:pPr>
            <a:r>
              <a:rPr lang="it-IT" altLang="it-IT" sz="4000">
                <a:solidFill>
                  <a:srgbClr val="FFFF00"/>
                </a:solidFill>
                <a:latin typeface="Comic Sans MS" panose="030F0702030302020204" pitchFamily="66" charset="0"/>
              </a:rPr>
              <a:t>Vaccinazione</a:t>
            </a:r>
          </a:p>
        </p:txBody>
      </p:sp>
      <p:pic>
        <p:nvPicPr>
          <p:cNvPr id="28" name="Immagine 27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AF0BC3B7-900A-4636-B854-55E0C8257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2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6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6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6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86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36" grpId="0"/>
      <p:bldP spid="866337" grpId="0" animBg="1"/>
      <p:bldP spid="866335" grpId="0" animBg="1"/>
      <p:bldP spid="8663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A9A57B0-056F-4F96-8DE1-3704FC382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6" y="0"/>
            <a:ext cx="9729736" cy="6858000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3F8B5A-B0EE-41C5-BBA4-2F1EE137EA54}"/>
              </a:ext>
            </a:extLst>
          </p:cNvPr>
          <p:cNvSpPr txBox="1"/>
          <p:nvPr/>
        </p:nvSpPr>
        <p:spPr>
          <a:xfrm>
            <a:off x="10594428" y="563354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3572199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EED1996-4991-4DD3-8300-9DE3BC85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21" y="46564"/>
            <a:ext cx="3316834" cy="676939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BC7EBE-7E3A-40CA-87C2-BAB1D083824E}"/>
              </a:ext>
            </a:extLst>
          </p:cNvPr>
          <p:cNvSpPr txBox="1"/>
          <p:nvPr/>
        </p:nvSpPr>
        <p:spPr>
          <a:xfrm>
            <a:off x="4971393" y="1521823"/>
            <a:ext cx="54443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Vaccinazione per HPV a tutti gli adolescenti nel 12° anno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E23206-5B3F-4FCE-A045-5D7869FE0265}"/>
              </a:ext>
            </a:extLst>
          </p:cNvPr>
          <p:cNvSpPr txBox="1"/>
          <p:nvPr/>
        </p:nvSpPr>
        <p:spPr>
          <a:xfrm>
            <a:off x="5317888" y="5770179"/>
            <a:ext cx="380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 sierotipi di HPV compresi nel vaccino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43D880-69C3-4A24-86CF-6C70668B34F8}"/>
              </a:ext>
            </a:extLst>
          </p:cNvPr>
          <p:cNvSpPr txBox="1"/>
          <p:nvPr/>
        </p:nvSpPr>
        <p:spPr>
          <a:xfrm>
            <a:off x="10523569" y="563167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B05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37045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2E77F94-4C11-47C7-B824-C0224584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03808"/>
            <a:ext cx="10905066" cy="488001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7DF7B5-A419-4B3D-A796-F1EE4FAA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69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CA7891E-11E6-45A8-8AD9-28EFB194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75EDB5-1CD3-40C9-B5E5-ED853ACAAEF5}"/>
              </a:ext>
            </a:extLst>
          </p:cNvPr>
          <p:cNvSpPr txBox="1"/>
          <p:nvPr/>
        </p:nvSpPr>
        <p:spPr>
          <a:xfrm>
            <a:off x="987972" y="2028616"/>
            <a:ext cx="97325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Pap test ogni 3 anni, per tutte le donne dai  25 ai 29 anni e il test HPV ogni 5 anni per tutte le donne dai  30 ai 64 anni.</a:t>
            </a:r>
          </a:p>
        </p:txBody>
      </p:sp>
    </p:spTree>
    <p:extLst>
      <p:ext uri="{BB962C8B-B14F-4D97-AF65-F5344CB8AC3E}">
        <p14:creationId xmlns:p14="http://schemas.microsoft.com/office/powerpoint/2010/main" val="3305100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1" name="Text Box 1033">
            <a:extLst>
              <a:ext uri="{FF2B5EF4-FFF2-40B4-BE49-F238E27FC236}">
                <a16:creationId xmlns:a16="http://schemas.microsoft.com/office/drawing/2014/main" id="{C65C6A60-7E46-4C21-9E70-9CCFF6D9C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4" y="649014"/>
            <a:ext cx="981822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L’ HPV non è sufficiente da solo necessita di tempi lunghi e spesso viene eliminato dai sistemi di difesa immunitaria</a:t>
            </a:r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F177613E-07E0-4FBC-94D9-FE0AD8B4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856" y="3429000"/>
            <a:ext cx="981822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Infezione da HPV </a:t>
            </a:r>
            <a:br>
              <a:rPr lang="it-IT" altLang="it-IT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</a:br>
            <a:r>
              <a:rPr lang="it-IT" altLang="it-IT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NON SIGNIFICA immediato pericolo</a:t>
            </a: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: oltre il 90% guarisce spontaneamente</a:t>
            </a:r>
          </a:p>
        </p:txBody>
      </p:sp>
    </p:spTree>
    <p:extLst>
      <p:ext uri="{BB962C8B-B14F-4D97-AF65-F5344CB8AC3E}">
        <p14:creationId xmlns:p14="http://schemas.microsoft.com/office/powerpoint/2010/main" val="300973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008E33F-873D-411C-AF0D-18F947D4D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0" y="118425"/>
            <a:ext cx="11254955" cy="6621150"/>
          </a:xfrm>
          <a:prstGeom prst="rect">
            <a:avLst/>
          </a:prstGeom>
        </p:spPr>
      </p:pic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81C332C-E981-4810-A9ED-9ABE47386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8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81C332C-E981-4810-A9ED-9ABE47386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2028D5F-9964-4AF2-AE96-665F5AB60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09" y="66216"/>
            <a:ext cx="9373064" cy="6725568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E677BEAD-3904-45B2-A00A-8B577C6B7594}"/>
              </a:ext>
            </a:extLst>
          </p:cNvPr>
          <p:cNvGrpSpPr/>
          <p:nvPr/>
        </p:nvGrpSpPr>
        <p:grpSpPr>
          <a:xfrm>
            <a:off x="798785" y="3951892"/>
            <a:ext cx="9010215" cy="346840"/>
            <a:chOff x="798785" y="3951892"/>
            <a:chExt cx="9010215" cy="34684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E57D62A7-24EB-469F-AD11-53306B3E3EA5}"/>
                </a:ext>
              </a:extLst>
            </p:cNvPr>
            <p:cNvSpPr/>
            <p:nvPr/>
          </p:nvSpPr>
          <p:spPr>
            <a:xfrm>
              <a:off x="798785" y="3951892"/>
              <a:ext cx="7231118" cy="346840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Freccia a sinistra 4">
              <a:extLst>
                <a:ext uri="{FF2B5EF4-FFF2-40B4-BE49-F238E27FC236}">
                  <a16:creationId xmlns:a16="http://schemas.microsoft.com/office/drawing/2014/main" id="{1618D8EC-DD31-4EF9-AB6D-153686738C15}"/>
                </a:ext>
              </a:extLst>
            </p:cNvPr>
            <p:cNvSpPr/>
            <p:nvPr/>
          </p:nvSpPr>
          <p:spPr>
            <a:xfrm>
              <a:off x="8116834" y="4014951"/>
              <a:ext cx="1692166" cy="23122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014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81C332C-E981-4810-A9ED-9ABE47386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D518C09-D0EE-49BB-9C4B-62E228DEA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425"/>
            <a:ext cx="7013632" cy="349330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C9414FC-6A1B-4385-A1CE-0C052469F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10" y="3597468"/>
            <a:ext cx="6869928" cy="31421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07CB23-A24D-4F6E-AF54-6F3E42043915}"/>
              </a:ext>
            </a:extLst>
          </p:cNvPr>
          <p:cNvSpPr txBox="1"/>
          <p:nvPr/>
        </p:nvSpPr>
        <p:spPr>
          <a:xfrm>
            <a:off x="7024142" y="3188482"/>
            <a:ext cx="50497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Epidemiologi indipendenti</a:t>
            </a:r>
          </a:p>
          <a:p>
            <a:pPr algn="r"/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Verifiche del funzionamento</a:t>
            </a:r>
          </a:p>
          <a:p>
            <a:pPr algn="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Adesione della popolazione</a:t>
            </a:r>
          </a:p>
          <a:p>
            <a:pPr algn="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Riduzione della malattia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FA7ECB-6E48-45CF-BB69-3125CA46642C}"/>
              </a:ext>
            </a:extLst>
          </p:cNvPr>
          <p:cNvSpPr txBox="1"/>
          <p:nvPr/>
        </p:nvSpPr>
        <p:spPr>
          <a:xfrm>
            <a:off x="7469082" y="2133457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Indicatori di processo</a:t>
            </a:r>
          </a:p>
        </p:txBody>
      </p:sp>
    </p:spTree>
    <p:extLst>
      <p:ext uri="{BB962C8B-B14F-4D97-AF65-F5344CB8AC3E}">
        <p14:creationId xmlns:p14="http://schemas.microsoft.com/office/powerpoint/2010/main" val="284068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C822D3-029F-43C3-848C-6128F865F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6" y="148285"/>
            <a:ext cx="12107727" cy="6667674"/>
          </a:xfrm>
          <a:prstGeom prst="rect">
            <a:avLst/>
          </a:prstGeom>
        </p:spPr>
      </p:pic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81C332C-E981-4810-A9ED-9ABE47386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5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F136B103-3AF9-4E68-B14E-430CA4F4D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" y="2324912"/>
            <a:ext cx="121920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… arrivare prima …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br>
              <a:rPr lang="it-IT" altLang="it-IT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it-IT" altLang="it-IT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… fare cose prima di un avvenimento </a:t>
            </a:r>
            <a:r>
              <a:rPr lang="it-IT" altLang="it-IT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(sfavorevole) </a:t>
            </a:r>
            <a:r>
              <a:rPr lang="it-IT" altLang="it-IT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per evitare danni … 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28081314-649E-4EC8-85C2-82478806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072"/>
            <a:ext cx="1219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lvl="0" algn="ctr" eaLnBrk="0" hangingPunct="0"/>
            <a:r>
              <a:rPr lang="it-IT" altLang="it-IT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Prevenire </a:t>
            </a:r>
            <a:r>
              <a:rPr lang="it-IT" altLang="it-IT" sz="3200" dirty="0">
                <a:solidFill>
                  <a:schemeClr val="accent2"/>
                </a:solidFill>
                <a:latin typeface="Comic Sans MS" panose="030F0702030302020204" pitchFamily="66" charset="0"/>
              </a:rPr>
              <a:t>(latino)</a:t>
            </a:r>
            <a:r>
              <a:rPr lang="it-IT" altLang="it-IT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0D6A5DB-6981-439F-B017-83034BC1C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5" y="223528"/>
            <a:ext cx="11937267" cy="6480769"/>
          </a:xfrm>
          <a:prstGeom prst="rect">
            <a:avLst/>
          </a:prstGeom>
        </p:spPr>
      </p:pic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81C332C-E981-4810-A9ED-9ABE47386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B669516-6BC9-4949-8069-1F1DFA476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4343">
            <a:off x="331980" y="2725291"/>
            <a:ext cx="3414056" cy="9449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D36EE2-4142-4AD6-8C89-FA13643B6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550" y="2494369"/>
            <a:ext cx="2321366" cy="1244926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E00F14E-328C-4F1A-83B4-3CF338840983}"/>
              </a:ext>
            </a:extLst>
          </p:cNvPr>
          <p:cNvGrpSpPr/>
          <p:nvPr/>
        </p:nvGrpSpPr>
        <p:grpSpPr>
          <a:xfrm>
            <a:off x="6549881" y="5350438"/>
            <a:ext cx="3779848" cy="1219306"/>
            <a:chOff x="6549881" y="5350438"/>
            <a:chExt cx="3779848" cy="1219306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4D46222-317C-46C8-B95A-DC3051FDC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4555" y="5350438"/>
              <a:ext cx="1325995" cy="541067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65B3D78-6A41-4A76-BAF9-D8E97127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9881" y="5891505"/>
              <a:ext cx="3779848" cy="678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1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050">
            <a:extLst>
              <a:ext uri="{FF2B5EF4-FFF2-40B4-BE49-F238E27FC236}">
                <a16:creationId xmlns:a16="http://schemas.microsoft.com/office/drawing/2014/main" id="{65C13C69-6B82-4776-9D7A-EF04244B7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317" y="346840"/>
            <a:ext cx="9144000" cy="9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429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572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Tumore della mammella</a:t>
            </a:r>
          </a:p>
        </p:txBody>
      </p:sp>
      <p:pic>
        <p:nvPicPr>
          <p:cNvPr id="3" name="Immagine 2" descr="Immagine che contiene abbigliamento&#10;&#10;Descrizione generata automaticamente">
            <a:extLst>
              <a:ext uri="{FF2B5EF4-FFF2-40B4-BE49-F238E27FC236}">
                <a16:creationId xmlns:a16="http://schemas.microsoft.com/office/drawing/2014/main" id="{6FCC2CAA-6731-4847-9C7F-EB3B480A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484784"/>
            <a:ext cx="4765501" cy="3105792"/>
          </a:xfrm>
          <a:prstGeom prst="rect">
            <a:avLst/>
          </a:prstGeom>
        </p:spPr>
      </p:pic>
      <p:sp>
        <p:nvSpPr>
          <p:cNvPr id="7" name="Text Box 1033">
            <a:extLst>
              <a:ext uri="{FF2B5EF4-FFF2-40B4-BE49-F238E27FC236}">
                <a16:creationId xmlns:a16="http://schemas.microsoft.com/office/drawing/2014/main" id="{77814DFD-B897-4093-B0C5-73FCFB1E8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049" y="1457489"/>
            <a:ext cx="4095111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E’ il più frequente</a:t>
            </a:r>
          </a:p>
          <a:p>
            <a:pPr algn="ctr" eaLnBrk="0" fontAlgn="base" hangingPunct="0">
              <a:spcBef>
                <a:spcPct val="50000"/>
              </a:spcBef>
              <a:spcAft>
                <a:spcPts val="2400"/>
              </a:spcAft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54.976 nuovi casi in 1 anno</a:t>
            </a:r>
          </a:p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12.841 mortali nel 2020 </a:t>
            </a:r>
          </a:p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Italia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507432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Mammografia</a:t>
            </a:r>
            <a:endParaRPr lang="it-IT" alt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9E7E3FB-2E13-49C0-A4A6-66B33BF3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89" y="249560"/>
            <a:ext cx="9144000" cy="8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0070C0"/>
                </a:solidFill>
                <a:latin typeface="Comic Sans MS" panose="030F0702030302020204" pitchFamily="66" charset="0"/>
              </a:rPr>
              <a:t>Screening per il tumore del seno</a:t>
            </a:r>
          </a:p>
        </p:txBody>
      </p:sp>
      <p:sp>
        <p:nvSpPr>
          <p:cNvPr id="128005" name="Text Box 5">
            <a:extLst>
              <a:ext uri="{FF2B5EF4-FFF2-40B4-BE49-F238E27FC236}">
                <a16:creationId xmlns:a16="http://schemas.microsoft.com/office/drawing/2014/main" id="{C36A8323-166D-4884-BC86-60B952656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2254659"/>
            <a:ext cx="883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ogni 2 anni</a:t>
            </a:r>
          </a:p>
        </p:txBody>
      </p:sp>
      <p:sp>
        <p:nvSpPr>
          <p:cNvPr id="128006" name="Text Box 6">
            <a:extLst>
              <a:ext uri="{FF2B5EF4-FFF2-40B4-BE49-F238E27FC236}">
                <a16:creationId xmlns:a16="http://schemas.microsoft.com/office/drawing/2014/main" id="{E2F8B7CC-F08F-4980-B3E9-4510AC332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984" y="3091608"/>
            <a:ext cx="86554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per le donne dai 50 ai 69 anni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536" y="4502730"/>
            <a:ext cx="865549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>
                <a:latin typeface="Comic Sans MS" panose="030F0702030302020204" pitchFamily="66" charset="0"/>
              </a:rPr>
              <a:t>Estensione 45 – 74 anni, con intervallo annuale &lt; 50 </a:t>
            </a:r>
          </a:p>
        </p:txBody>
      </p:sp>
    </p:spTree>
    <p:extLst>
      <p:ext uri="{BB962C8B-B14F-4D97-AF65-F5344CB8AC3E}">
        <p14:creationId xmlns:p14="http://schemas.microsoft.com/office/powerpoint/2010/main" val="6045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128005" grpId="0" build="p" autoUpdateAnimBg="0"/>
      <p:bldP spid="128006" grpId="0" build="p" autoUpdateAnimBg="0"/>
      <p:bldP spid="6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507432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>
                <a:solidFill>
                  <a:srgbClr val="FF0000"/>
                </a:solidFill>
                <a:latin typeface="Comic Sans MS" panose="030F0702030302020204" pitchFamily="66" charset="0"/>
              </a:rPr>
              <a:t>In caso di mammografia </a:t>
            </a:r>
            <a:br>
              <a:rPr lang="it-IT" altLang="it-IT" sz="40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altLang="it-IT" sz="4000" b="1">
                <a:solidFill>
                  <a:srgbClr val="FF0000"/>
                </a:solidFill>
                <a:latin typeface="Comic Sans MS" panose="030F0702030302020204" pitchFamily="66" charset="0"/>
              </a:rPr>
              <a:t>dubbia o positiva:</a:t>
            </a:r>
            <a:endParaRPr lang="it-IT" altLang="it-IT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9E7E3FB-2E13-49C0-A4A6-66B33BF3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17" y="249560"/>
            <a:ext cx="9144000" cy="8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0070C0"/>
                </a:solidFill>
                <a:latin typeface="Comic Sans MS" panose="030F0702030302020204" pitchFamily="66" charset="0"/>
              </a:rPr>
              <a:t>Screening per il tumore del seno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864" y="3068961"/>
            <a:ext cx="729052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Visita medica,</a:t>
            </a:r>
          </a:p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Mammografia mirata, </a:t>
            </a:r>
          </a:p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Ecografia,</a:t>
            </a:r>
          </a:p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 err="1">
                <a:latin typeface="Comic Sans MS" panose="030F0702030302020204" pitchFamily="66" charset="0"/>
              </a:rPr>
              <a:t>Agoaspitato</a:t>
            </a:r>
            <a:r>
              <a:rPr lang="it-IT" altLang="it-IT" sz="4000" b="1">
                <a:latin typeface="Comic Sans MS" panose="030F0702030302020204" pitchFamily="66" charset="0"/>
              </a:rPr>
              <a:t>, </a:t>
            </a:r>
            <a:r>
              <a:rPr lang="it-IT" altLang="it-IT" sz="4000" b="1" err="1">
                <a:latin typeface="Comic Sans MS" panose="030F0702030302020204" pitchFamily="66" charset="0"/>
              </a:rPr>
              <a:t>Agobiopsia</a:t>
            </a:r>
            <a:endParaRPr lang="it-IT" altLang="it-IT" sz="40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6" grpId="0" uiExpand="1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507431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Diagnosi di carcinoma: opzioni</a:t>
            </a:r>
            <a:endParaRPr lang="it-IT" altLang="it-IT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9E7E3FB-2E13-49C0-A4A6-66B33BF3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63" y="282659"/>
            <a:ext cx="9144000" cy="8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Terapia per il tumore del seno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2564905"/>
            <a:ext cx="871296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Quadrantectomia,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Linfonodo sentinella, 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IORT </a:t>
            </a:r>
            <a:r>
              <a:rPr lang="it-IT" altLang="it-IT" sz="2800" b="1" dirty="0">
                <a:latin typeface="Comic Sans MS" panose="030F0702030302020204" pitchFamily="66" charset="0"/>
              </a:rPr>
              <a:t>(radioterapia intraoperatoria)</a:t>
            </a:r>
            <a:r>
              <a:rPr lang="it-IT" altLang="it-IT" sz="4000" b="1" dirty="0">
                <a:latin typeface="Comic Sans MS" panose="030F0702030302020204" pitchFamily="66" charset="0"/>
              </a:rPr>
              <a:t>,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Terapie personalizzate</a:t>
            </a:r>
          </a:p>
        </p:txBody>
      </p:sp>
    </p:spTree>
    <p:extLst>
      <p:ext uri="{BB962C8B-B14F-4D97-AF65-F5344CB8AC3E}">
        <p14:creationId xmlns:p14="http://schemas.microsoft.com/office/powerpoint/2010/main" val="7765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6" grpId="0" uiExpand="1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C:\Temp\Immagini\eurek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40CD4C5E-C7D7-42B2-94CE-9DC23ADF6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23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C:\Temp\Immagini\eurek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888CB123-4A5A-4017-A334-97F352BCE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71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507431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Nuovi orientamenti</a:t>
            </a:r>
            <a:endParaRPr lang="it-IT" altLang="it-IT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9E7E3FB-2E13-49C0-A4A6-66B33BF3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86" y="445888"/>
            <a:ext cx="9785131" cy="8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Prevenzione del tumore del seno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2564905"/>
            <a:ext cx="889248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Fattori ereditari </a:t>
            </a:r>
            <a:r>
              <a:rPr lang="it-IT" altLang="it-IT" sz="2400">
                <a:latin typeface="Comic Sans MS" panose="030F0702030302020204" pitchFamily="66" charset="0"/>
              </a:rPr>
              <a:t>(</a:t>
            </a:r>
            <a:r>
              <a:rPr lang="it-IT" altLang="it-IT" sz="2400" err="1">
                <a:latin typeface="Comic Sans MS" panose="030F0702030302020204" pitchFamily="66" charset="0"/>
              </a:rPr>
              <a:t>BrCa</a:t>
            </a:r>
            <a:r>
              <a:rPr lang="it-IT" altLang="it-IT" sz="2400">
                <a:latin typeface="Comic Sans MS" panose="030F0702030302020204" pitchFamily="66" charset="0"/>
              </a:rPr>
              <a:t> nel 5% dei casi)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Vita riproduttiva </a:t>
            </a:r>
            <a:r>
              <a:rPr lang="it-IT" altLang="it-IT" sz="2400">
                <a:latin typeface="Comic Sans MS" panose="030F0702030302020204" pitchFamily="66" charset="0"/>
              </a:rPr>
              <a:t>(menarca precoce, meno-pausa tardiva, nulliparità, no allattamento, terapie)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Radioterapia toracica &lt; 30 anni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Precedenti diagnosi di displasia</a:t>
            </a:r>
          </a:p>
        </p:txBody>
      </p:sp>
    </p:spTree>
    <p:extLst>
      <p:ext uri="{BB962C8B-B14F-4D97-AF65-F5344CB8AC3E}">
        <p14:creationId xmlns:p14="http://schemas.microsoft.com/office/powerpoint/2010/main" val="277811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6" grpId="0" uiExpand="1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050">
            <a:extLst>
              <a:ext uri="{FF2B5EF4-FFF2-40B4-BE49-F238E27FC236}">
                <a16:creationId xmlns:a16="http://schemas.microsoft.com/office/drawing/2014/main" id="{65C13C69-6B82-4776-9D7A-EF04244B7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40" y="63060"/>
            <a:ext cx="9144000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429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572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Screening per il tumore della mammella ad Imola</a:t>
            </a:r>
          </a:p>
        </p:txBody>
      </p:sp>
      <p:pic>
        <p:nvPicPr>
          <p:cNvPr id="6" name="Picture 3" descr="A:\screen3.jpg">
            <a:extLst>
              <a:ext uri="{FF2B5EF4-FFF2-40B4-BE49-F238E27FC236}">
                <a16:creationId xmlns:a16="http://schemas.microsoft.com/office/drawing/2014/main" id="{00F2AF22-2B6C-4225-96E5-B97F14785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695" y="1424733"/>
            <a:ext cx="3837388" cy="514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3520C42-CFA8-4683-A97F-836015D4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759" y="2594871"/>
            <a:ext cx="42119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5715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77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685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8595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0505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62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76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3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Inizio delle convocazioni</a:t>
            </a:r>
            <a:b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1/10/1997</a:t>
            </a:r>
          </a:p>
        </p:txBody>
      </p:sp>
    </p:spTree>
    <p:extLst>
      <p:ext uri="{BB962C8B-B14F-4D97-AF65-F5344CB8AC3E}">
        <p14:creationId xmlns:p14="http://schemas.microsoft.com/office/powerpoint/2010/main" val="29503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C2112FA-FF8D-4582-8147-C58461F99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2" y="112780"/>
            <a:ext cx="11443718" cy="6645370"/>
          </a:xfrm>
          <a:prstGeom prst="rect">
            <a:avLst/>
          </a:prstGeom>
        </p:spPr>
      </p:pic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81C332C-E981-4810-A9ED-9ABE47386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8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ECD68A-B97B-4206-85FE-CF951E39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761"/>
            <a:ext cx="8032531" cy="1325563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Comic Sans MS" panose="030F0702030302020204" pitchFamily="66" charset="0"/>
              </a:rPr>
              <a:t>Presupposti per la </a:t>
            </a:r>
            <a:br>
              <a:rPr lang="it-IT" sz="4000" dirty="0">
                <a:latin typeface="Comic Sans MS" panose="030F0702030302020204" pitchFamily="66" charset="0"/>
              </a:rPr>
            </a:br>
            <a:r>
              <a:rPr lang="it-IT" sz="4000" b="1" dirty="0">
                <a:latin typeface="Comic Sans MS" panose="030F0702030302020204" pitchFamily="66" charset="0"/>
              </a:rPr>
              <a:t>prevenzione di un evento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3329C3-5B7F-488C-B3AD-D36DD2030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7395"/>
            <a:ext cx="11353800" cy="35526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Conoscere la causa (etiologia)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Conoscere la sequenza (storia naturale)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Individuare punti i critici (chiavi di svolta)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A9CA98-E34B-41D5-BA67-7F454462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15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3E26E1-ACC0-4A16-82AA-0EAD86AB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48" y="120407"/>
            <a:ext cx="8713592" cy="6600957"/>
          </a:xfrm>
          <a:prstGeom prst="rect">
            <a:avLst/>
          </a:prstGeom>
        </p:spPr>
      </p:pic>
      <p:pic>
        <p:nvPicPr>
          <p:cNvPr id="7" name="Immagine 6" descr="Immagine che contiene matita, parecchi&#10;&#10;Descrizione generata automaticamente">
            <a:extLst>
              <a:ext uri="{FF2B5EF4-FFF2-40B4-BE49-F238E27FC236}">
                <a16:creationId xmlns:a16="http://schemas.microsoft.com/office/drawing/2014/main" id="{781C332C-E981-4810-A9ED-9ABE47386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73" y="118425"/>
            <a:ext cx="1929087" cy="18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50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29522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Sorveglianza epidemiologica (Europa):</a:t>
            </a:r>
            <a:endParaRPr lang="it-IT" altLang="it-IT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9E7E3FB-2E13-49C0-A4A6-66B33BF3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69" y="302112"/>
            <a:ext cx="9144000" cy="8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Screening per il tumore del seno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28080"/>
            <a:ext cx="91440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eaLnBrk="0" hangingPunct="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3200" dirty="0">
                <a:latin typeface="Comic Sans MS" panose="030F0702030302020204" pitchFamily="66" charset="0"/>
              </a:rPr>
              <a:t>la </a:t>
            </a:r>
            <a:r>
              <a:rPr lang="it-IT" altLang="it-IT" sz="3200" b="1" dirty="0">
                <a:latin typeface="Comic Sans MS" panose="030F0702030302020204" pitchFamily="66" charset="0"/>
              </a:rPr>
              <a:t>mortalità si riduce del 25% </a:t>
            </a:r>
            <a:r>
              <a:rPr lang="it-IT" altLang="it-IT" sz="3200" dirty="0">
                <a:latin typeface="Comic Sans MS" panose="030F0702030302020204" pitchFamily="66" charset="0"/>
              </a:rPr>
              <a:t>per le donne che si sottopongono allo screening.</a:t>
            </a:r>
          </a:p>
          <a:p>
            <a:pPr marL="571500" indent="-571500" eaLnBrk="0" hangingPunct="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3200" dirty="0">
                <a:latin typeface="Comic Sans MS" panose="030F0702030302020204" pitchFamily="66" charset="0"/>
              </a:rPr>
              <a:t>Per ogni </a:t>
            </a:r>
            <a:r>
              <a:rPr lang="it-IT" altLang="it-IT" sz="3200" b="1" dirty="0">
                <a:latin typeface="Comic Sans MS" panose="030F0702030302020204" pitchFamily="66" charset="0"/>
              </a:rPr>
              <a:t>1.000 donne </a:t>
            </a:r>
            <a:r>
              <a:rPr lang="it-IT" altLang="it-IT" sz="3200" dirty="0">
                <a:latin typeface="Comic Sans MS" panose="030F0702030302020204" pitchFamily="66" charset="0"/>
              </a:rPr>
              <a:t>di età tra i 50 e i 69 anni e seguite fino a 79 anni di età, lo screening permette di salvare tra 7 e 9  vite</a:t>
            </a:r>
          </a:p>
        </p:txBody>
      </p:sp>
    </p:spTree>
    <p:extLst>
      <p:ext uri="{BB962C8B-B14F-4D97-AF65-F5344CB8AC3E}">
        <p14:creationId xmlns:p14="http://schemas.microsoft.com/office/powerpoint/2010/main" val="35111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6" grpId="0" uiExpand="1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EC7A38F-D414-458D-8B09-9D8B3987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0" y="4311916"/>
            <a:ext cx="4839119" cy="2438611"/>
          </a:xfrm>
          <a:prstGeom prst="rect">
            <a:avLst/>
          </a:prstGeom>
        </p:spPr>
      </p:pic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" y="1778747"/>
            <a:ext cx="119397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Ricerca del sangue occulto nelle feci </a:t>
            </a:r>
            <a:endParaRPr lang="it-IT" altLang="it-IT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9E7E3FB-2E13-49C0-A4A6-66B33BF3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9560"/>
            <a:ext cx="10363200" cy="125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per il tumore del </a:t>
            </a:r>
            <a:br>
              <a:rPr lang="it-IT" alt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alt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colon-retto</a:t>
            </a:r>
          </a:p>
        </p:txBody>
      </p:sp>
      <p:sp>
        <p:nvSpPr>
          <p:cNvPr id="128005" name="Text Box 5">
            <a:extLst>
              <a:ext uri="{FF2B5EF4-FFF2-40B4-BE49-F238E27FC236}">
                <a16:creationId xmlns:a16="http://schemas.microsoft.com/office/drawing/2014/main" id="{C36A8323-166D-4884-BC86-60B952656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548188"/>
            <a:ext cx="883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ogni 2 anni</a:t>
            </a:r>
          </a:p>
        </p:txBody>
      </p:sp>
      <p:sp>
        <p:nvSpPr>
          <p:cNvPr id="128006" name="Text Box 6">
            <a:extLst>
              <a:ext uri="{FF2B5EF4-FFF2-40B4-BE49-F238E27FC236}">
                <a16:creationId xmlns:a16="http://schemas.microsoft.com/office/drawing/2014/main" id="{E2F8B7CC-F08F-4980-B3E9-4510AC332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252" y="3317629"/>
            <a:ext cx="86554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 persone dai 50 ai 69 anni</a:t>
            </a:r>
          </a:p>
        </p:txBody>
      </p:sp>
      <p:sp>
        <p:nvSpPr>
          <p:cNvPr id="6" name="Text Box 1033">
            <a:extLst>
              <a:ext uri="{FF2B5EF4-FFF2-40B4-BE49-F238E27FC236}">
                <a16:creationId xmlns:a16="http://schemas.microsoft.com/office/drawing/2014/main" id="{904BC539-B605-4DC6-8F51-116A571D3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945" y="4769118"/>
            <a:ext cx="7310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3200" b="1" dirty="0">
                <a:latin typeface="Comic Sans MS" panose="030F0702030302020204" pitchFamily="66" charset="0"/>
              </a:rPr>
              <a:t>43.702 nuovi casi in 1 anno</a:t>
            </a:r>
          </a:p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3200" b="1" dirty="0">
                <a:latin typeface="Comic Sans MS" panose="030F0702030302020204" pitchFamily="66" charset="0"/>
              </a:rPr>
              <a:t>19.407 mortali nel 2020 in Italia</a:t>
            </a:r>
          </a:p>
        </p:txBody>
      </p:sp>
    </p:spTree>
    <p:extLst>
      <p:ext uri="{BB962C8B-B14F-4D97-AF65-F5344CB8AC3E}">
        <p14:creationId xmlns:p14="http://schemas.microsoft.com/office/powerpoint/2010/main" val="28386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8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128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7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128005" grpId="0" build="p" autoUpdateAnimBg="0"/>
      <p:bldP spid="128006" grpId="0" build="p" autoUpdateAnimBg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1A66F3-B409-4B1C-A192-71DCECD7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17" y="197768"/>
            <a:ext cx="8856985" cy="1143000"/>
          </a:xfrm>
        </p:spPr>
        <p:txBody>
          <a:bodyPr/>
          <a:lstStyle/>
          <a:p>
            <a:r>
              <a:rPr lang="it-IT" b="1">
                <a:latin typeface="Comic Sans MS" panose="030F0702030302020204" pitchFamily="66" charset="0"/>
              </a:rPr>
              <a:t>SOF positivo</a:t>
            </a:r>
          </a:p>
        </p:txBody>
      </p:sp>
      <p:pic>
        <p:nvPicPr>
          <p:cNvPr id="5" name="Segnaposto contenuto 4" descr="Immagine che contiene invertebrato, animale&#10;&#10;Descrizione generata automaticamente">
            <a:extLst>
              <a:ext uri="{FF2B5EF4-FFF2-40B4-BE49-F238E27FC236}">
                <a16:creationId xmlns:a16="http://schemas.microsoft.com/office/drawing/2014/main" id="{D7003DB7-DC34-48A7-8F5F-BD17837F7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98" y="1311183"/>
            <a:ext cx="3970171" cy="3672408"/>
          </a:xfrm>
        </p:spPr>
      </p:pic>
      <p:sp>
        <p:nvSpPr>
          <p:cNvPr id="33" name="Text Box 2">
            <a:extLst>
              <a:ext uri="{FF2B5EF4-FFF2-40B4-BE49-F238E27FC236}">
                <a16:creationId xmlns:a16="http://schemas.microsoft.com/office/drawing/2014/main" id="{A10C1FEA-13AF-4685-AA9E-A3ABA96D8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508" y="1340768"/>
            <a:ext cx="4814996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Polipi</a:t>
            </a:r>
          </a:p>
          <a:p>
            <a:pPr marL="571500" indent="-5715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Carcinomi</a:t>
            </a:r>
          </a:p>
          <a:p>
            <a:pPr marL="571500" indent="-5715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Emoroidi</a:t>
            </a:r>
            <a:endParaRPr lang="it-IT" altLang="it-IT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571500" indent="-5715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Divericoli</a:t>
            </a: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marL="571500" indent="-5715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Coliti</a:t>
            </a:r>
            <a:endParaRPr lang="it-IT" altLang="it-IT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571500" indent="-5715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… altro …</a:t>
            </a:r>
            <a:endParaRPr lang="it-IT" altLang="it-IT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 autoUpdateAnimBg="0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713002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>
                <a:solidFill>
                  <a:srgbClr val="0070C0"/>
                </a:solidFill>
                <a:latin typeface="Comic Sans MS" panose="030F0702030302020204" pitchFamily="66" charset="0"/>
              </a:rPr>
              <a:t>In caso di SOF positivo:</a:t>
            </a:r>
            <a:endParaRPr lang="it-IT" altLang="it-IT" sz="40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9E7E3FB-2E13-49C0-A4A6-66B33BF3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0648"/>
            <a:ext cx="914400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per il tumore </a:t>
            </a:r>
          </a:p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del colon-retto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864" y="3068961"/>
            <a:ext cx="729052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Colonscopia,</a:t>
            </a:r>
          </a:p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Asportazione di polipi,</a:t>
            </a:r>
          </a:p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Mucosectomia, </a:t>
            </a:r>
          </a:p>
          <a:p>
            <a:pPr marL="571500" indent="-5715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000" b="1">
                <a:latin typeface="Comic Sans MS" panose="030F0702030302020204" pitchFamily="66" charset="0"/>
              </a:rPr>
              <a:t>Esame istologico.</a:t>
            </a:r>
          </a:p>
        </p:txBody>
      </p:sp>
    </p:spTree>
    <p:extLst>
      <p:ext uri="{BB962C8B-B14F-4D97-AF65-F5344CB8AC3E}">
        <p14:creationId xmlns:p14="http://schemas.microsoft.com/office/powerpoint/2010/main" val="19675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6" grpId="0" uiExpand="1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640994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Nuovi orientamenti</a:t>
            </a:r>
            <a:endParaRPr lang="it-IT" altLang="it-IT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35" y="2665628"/>
            <a:ext cx="91440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Fattori ereditari </a:t>
            </a:r>
            <a:r>
              <a:rPr lang="it-IT" altLang="it-IT" sz="2400" dirty="0">
                <a:latin typeface="Comic Sans MS" panose="030F0702030302020204" pitchFamily="66" charset="0"/>
              </a:rPr>
              <a:t>(indagine famigliari 2-5%)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Retto-</a:t>
            </a:r>
            <a:r>
              <a:rPr lang="it-IT" altLang="it-IT" sz="4000" b="1" dirty="0" err="1">
                <a:latin typeface="Comic Sans MS" panose="030F0702030302020204" pitchFamily="66" charset="0"/>
              </a:rPr>
              <a:t>sigmoidoscopia</a:t>
            </a:r>
            <a:r>
              <a:rPr lang="it-IT" altLang="it-IT" sz="4000" b="1" dirty="0">
                <a:latin typeface="Comic Sans MS" panose="030F0702030302020204" pitchFamily="66" charset="0"/>
              </a:rPr>
              <a:t> </a:t>
            </a:r>
            <a:r>
              <a:rPr lang="it-IT" altLang="it-IT" sz="2400" dirty="0">
                <a:latin typeface="Comic Sans MS" panose="030F0702030302020204" pitchFamily="66" charset="0"/>
              </a:rPr>
              <a:t>(esame unico a 58-60 anni. No SOF)</a:t>
            </a:r>
          </a:p>
          <a:p>
            <a:pPr marL="742950" indent="-74295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4000" b="1" dirty="0">
                <a:latin typeface="Comic Sans MS" panose="030F0702030302020204" pitchFamily="66" charset="0"/>
              </a:rPr>
              <a:t>Colonscopia virtuale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41A0707-528D-4759-AB77-75C340D25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260648"/>
            <a:ext cx="1013197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per il tumore </a:t>
            </a:r>
          </a:p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del colon-retto</a:t>
            </a:r>
          </a:p>
        </p:txBody>
      </p:sp>
      <p:pic>
        <p:nvPicPr>
          <p:cNvPr id="7" name="Segnaposto contenuto 4" descr="Immagine che contiene invertebrato, animale, celenterato&#10;&#10;Descrizione generata automaticamente">
            <a:extLst>
              <a:ext uri="{FF2B5EF4-FFF2-40B4-BE49-F238E27FC236}">
                <a16:creationId xmlns:a16="http://schemas.microsoft.com/office/drawing/2014/main" id="{6F1E3FD4-260D-4D72-8759-72D644BE8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27" y="2348880"/>
            <a:ext cx="4803018" cy="4425921"/>
          </a:xfrm>
        </p:spPr>
      </p:pic>
    </p:spTree>
    <p:extLst>
      <p:ext uri="{BB962C8B-B14F-4D97-AF65-F5344CB8AC3E}">
        <p14:creationId xmlns:p14="http://schemas.microsoft.com/office/powerpoint/2010/main" val="22019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6" grpId="0" uiExpand="1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A29CE5C9-B057-4B90-AB00-9D0B83C2E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88296" y="94603"/>
            <a:ext cx="8842684" cy="66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02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DDF26CBC-9871-4C9A-9411-450BD8E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577" y="1702550"/>
            <a:ext cx="101589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Sorveglianza epidemiologica:</a:t>
            </a:r>
            <a:endParaRPr lang="it-IT" altLang="it-IT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F00975-03C9-45A2-8ACD-708288CF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577" y="2791510"/>
            <a:ext cx="1147863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eaLnBrk="0" hangingPunct="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3200" dirty="0">
                <a:latin typeface="Comic Sans MS" panose="030F0702030302020204" pitchFamily="66" charset="0"/>
              </a:rPr>
              <a:t>A 11 anni dall’avvio, i decessi per cancro colon-rettale si sono ridotti del </a:t>
            </a:r>
            <a:r>
              <a:rPr lang="it-IT" altLang="it-IT" sz="3200" b="1" dirty="0">
                <a:latin typeface="Comic Sans MS" panose="030F0702030302020204" pitchFamily="66" charset="0"/>
              </a:rPr>
              <a:t>22%</a:t>
            </a:r>
            <a:r>
              <a:rPr lang="it-IT" altLang="it-IT" sz="3200" dirty="0">
                <a:latin typeface="Comic Sans MS" panose="030F0702030302020204" pitchFamily="66" charset="0"/>
              </a:rPr>
              <a:t>  (</a:t>
            </a:r>
            <a:r>
              <a:rPr lang="it-IT" altLang="it-IT" sz="3200" b="1" dirty="0">
                <a:latin typeface="Comic Sans MS" panose="030F0702030302020204" pitchFamily="66" charset="0"/>
              </a:rPr>
              <a:t>-9 per 100.000 </a:t>
            </a:r>
            <a:r>
              <a:rPr lang="it-IT" altLang="it-IT" sz="3200" dirty="0">
                <a:latin typeface="Comic Sans MS" panose="030F0702030302020204" pitchFamily="66" charset="0"/>
              </a:rPr>
              <a:t>abitanti / anno).</a:t>
            </a:r>
          </a:p>
          <a:p>
            <a:pPr marL="571500" indent="-571500" eaLnBrk="0" hangingPunct="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3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E’ prevedibile un ulteriore miglioramento se lo screening si consoliderà sia come adesione che estensione nazionale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252A20-6A4D-48FA-8F56-FAC2DD744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36" y="260648"/>
            <a:ext cx="1044426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Screening per il tumore </a:t>
            </a:r>
          </a:p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del colon-retto</a:t>
            </a:r>
          </a:p>
        </p:txBody>
      </p:sp>
    </p:spTree>
    <p:extLst>
      <p:ext uri="{BB962C8B-B14F-4D97-AF65-F5344CB8AC3E}">
        <p14:creationId xmlns:p14="http://schemas.microsoft.com/office/powerpoint/2010/main" val="23571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 autoUpdateAnimBg="0" advAuto="0"/>
      <p:bldP spid="6" grpId="0" uiExpand="1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343F6E82-92C2-4056-87C6-EB106965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520262"/>
            <a:ext cx="2916620" cy="562074"/>
          </a:xfrm>
        </p:spPr>
        <p:txBody>
          <a:bodyPr>
            <a:noAutofit/>
          </a:bodyPr>
          <a:lstStyle/>
          <a:p>
            <a:r>
              <a:rPr lang="it-IT" alt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Sommario</a:t>
            </a:r>
          </a:p>
        </p:txBody>
      </p:sp>
      <p:sp>
        <p:nvSpPr>
          <p:cNvPr id="15363" name="Segnaposto contenuto 2">
            <a:extLst>
              <a:ext uri="{FF2B5EF4-FFF2-40B4-BE49-F238E27FC236}">
                <a16:creationId xmlns:a16="http://schemas.microsoft.com/office/drawing/2014/main" id="{3AB5A54B-A344-4DE2-AE3E-F5E93E29E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72" y="1555531"/>
            <a:ext cx="11514083" cy="4992414"/>
          </a:xfrm>
        </p:spPr>
        <p:txBody>
          <a:bodyPr>
            <a:noAutofit/>
          </a:bodyPr>
          <a:lstStyle/>
          <a:p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</a:t>
            </a:r>
            <a:r>
              <a:rPr lang="it-IT" altLang="it-IT" sz="4000" dirty="0">
                <a:latin typeface="Comic Sans MS" panose="030F0702030302020204" pitchFamily="66" charset="0"/>
              </a:rPr>
              <a:t> = intervento di </a:t>
            </a: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sanità pubblica </a:t>
            </a:r>
            <a:b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altLang="it-IT" sz="4000" dirty="0">
                <a:latin typeface="Comic Sans MS" panose="030F0702030302020204" pitchFamily="66" charset="0"/>
              </a:rPr>
              <a:t>indirizzato ad una intera popolazione per </a:t>
            </a:r>
            <a:br>
              <a:rPr lang="it-IT" altLang="it-IT" sz="4000" dirty="0">
                <a:latin typeface="Comic Sans MS" panose="030F0702030302020204" pitchFamily="66" charset="0"/>
              </a:rPr>
            </a:b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ridurre la mortalità </a:t>
            </a:r>
            <a:r>
              <a:rPr lang="it-IT" altLang="it-IT" sz="4000" dirty="0">
                <a:latin typeface="Comic Sans MS" panose="030F0702030302020204" pitchFamily="66" charset="0"/>
              </a:rPr>
              <a:t>causata da una malattia</a:t>
            </a:r>
          </a:p>
          <a:p>
            <a:r>
              <a:rPr lang="it-IT" altLang="it-IT" sz="4000" dirty="0">
                <a:latin typeface="Comic Sans MS" panose="030F0702030302020204" pitchFamily="66" charset="0"/>
              </a:rPr>
              <a:t>Screening efficaci per tumori della </a:t>
            </a:r>
            <a:r>
              <a:rPr lang="it-IT" altLang="it-IT" sz="4000" b="1" dirty="0">
                <a:latin typeface="Comic Sans MS" panose="030F0702030302020204" pitchFamily="66" charset="0"/>
              </a:rPr>
              <a:t>cervice</a:t>
            </a:r>
            <a:r>
              <a:rPr lang="it-IT" altLang="it-IT" sz="4000" dirty="0">
                <a:latin typeface="Comic Sans MS" panose="030F0702030302020204" pitchFamily="66" charset="0"/>
              </a:rPr>
              <a:t>, del </a:t>
            </a:r>
            <a:r>
              <a:rPr lang="it-IT" altLang="it-IT" sz="4000" b="1" dirty="0">
                <a:latin typeface="Comic Sans MS" panose="030F0702030302020204" pitchFamily="66" charset="0"/>
              </a:rPr>
              <a:t>seno</a:t>
            </a:r>
            <a:r>
              <a:rPr lang="it-IT" altLang="it-IT" sz="4000" dirty="0">
                <a:latin typeface="Comic Sans MS" panose="030F0702030302020204" pitchFamily="66" charset="0"/>
              </a:rPr>
              <a:t> e del </a:t>
            </a:r>
            <a:r>
              <a:rPr lang="it-IT" altLang="it-IT" sz="4000" b="1" dirty="0">
                <a:latin typeface="Comic Sans MS" panose="030F0702030302020204" pitchFamily="66" charset="0"/>
              </a:rPr>
              <a:t>colon-retto</a:t>
            </a:r>
          </a:p>
          <a:p>
            <a:r>
              <a:rPr lang="it-IT" altLang="it-IT" sz="4000" dirty="0">
                <a:latin typeface="Comic Sans MS" panose="030F0702030302020204" pitchFamily="66" charset="0"/>
              </a:rPr>
              <a:t>La partecipazione ad uno screening </a:t>
            </a:r>
            <a:r>
              <a:rPr lang="it-IT" altLang="it-IT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non è obbligatoria</a:t>
            </a:r>
            <a:r>
              <a:rPr lang="it-IT" altLang="it-IT" sz="4000" dirty="0">
                <a:latin typeface="Comic Sans MS" panose="030F0702030302020204" pitchFamily="66" charset="0"/>
              </a:rPr>
              <a:t> ma è certamente </a:t>
            </a:r>
            <a:r>
              <a:rPr lang="it-IT" altLang="it-IT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conveniente</a:t>
            </a:r>
            <a:r>
              <a:rPr lang="it-IT" altLang="it-IT" sz="4000" dirty="0">
                <a:latin typeface="Comic Sans MS" panose="030F0702030302020204" pitchFamily="66" charset="0"/>
              </a:rPr>
              <a:t> per evitare alcune serie malattie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1027">
            <a:extLst>
              <a:ext uri="{FF2B5EF4-FFF2-40B4-BE49-F238E27FC236}">
                <a16:creationId xmlns:a16="http://schemas.microsoft.com/office/drawing/2014/main" id="{38246A6A-99F4-4BB8-9999-CF5802556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3305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… Vaiolo, Morbillo, Epatite, AIDS …</a:t>
            </a:r>
          </a:p>
        </p:txBody>
      </p:sp>
      <p:sp>
        <p:nvSpPr>
          <p:cNvPr id="120838" name="Rectangle 1030">
            <a:extLst>
              <a:ext uri="{FF2B5EF4-FFF2-40B4-BE49-F238E27FC236}">
                <a16:creationId xmlns:a16="http://schemas.microsoft.com/office/drawing/2014/main" id="{E8D1F2C0-B3E0-4EEB-A6F6-718ECFCE6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619"/>
            <a:ext cx="10668000" cy="8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Malattie infettive</a:t>
            </a:r>
          </a:p>
        </p:txBody>
      </p:sp>
      <p:sp>
        <p:nvSpPr>
          <p:cNvPr id="120841" name="Text Box 1033">
            <a:extLst>
              <a:ext uri="{FF2B5EF4-FFF2-40B4-BE49-F238E27FC236}">
                <a16:creationId xmlns:a16="http://schemas.microsoft.com/office/drawing/2014/main" id="{C65C6A60-7E46-4C21-9E70-9CCFF6D9C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8603"/>
            <a:ext cx="1219200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Igiene </a:t>
            </a:r>
            <a:r>
              <a:rPr lang="it-IT" altLang="it-IT" sz="4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(evita x </a:t>
            </a:r>
            <a:r>
              <a:rPr lang="it-IT" altLang="it-IT" sz="4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trasmisione</a:t>
            </a:r>
            <a:r>
              <a:rPr lang="it-IT" altLang="it-IT" sz="4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marL="571500" indent="-5715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Vaccini, </a:t>
            </a:r>
          </a:p>
          <a:p>
            <a:pPr marL="457200" indent="-4572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Farmaci (non è più prevenzione) …</a:t>
            </a:r>
          </a:p>
          <a:p>
            <a:pPr marL="571500" indent="-5715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4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Screening ?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70CA5CC-FEA2-4489-8E87-88340BC576CA}"/>
              </a:ext>
            </a:extLst>
          </p:cNvPr>
          <p:cNvGrpSpPr/>
          <p:nvPr/>
        </p:nvGrpSpPr>
        <p:grpSpPr>
          <a:xfrm>
            <a:off x="7422204" y="5797686"/>
            <a:ext cx="3955917" cy="857198"/>
            <a:chOff x="7422204" y="5797686"/>
            <a:chExt cx="3955917" cy="857198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0A42A48-C61D-47D6-816A-71E8636EF531}"/>
                </a:ext>
              </a:extLst>
            </p:cNvPr>
            <p:cNvSpPr txBox="1"/>
            <p:nvPr/>
          </p:nvSpPr>
          <p:spPr>
            <a:xfrm>
              <a:off x="8450095" y="5875508"/>
              <a:ext cx="292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Oncologia</a:t>
              </a:r>
            </a:p>
          </p:txBody>
        </p:sp>
        <p:sp>
          <p:nvSpPr>
            <p:cNvPr id="6" name="Freccia destra con strisce 5">
              <a:extLst>
                <a:ext uri="{FF2B5EF4-FFF2-40B4-BE49-F238E27FC236}">
                  <a16:creationId xmlns:a16="http://schemas.microsoft.com/office/drawing/2014/main" id="{8450FD41-5922-4685-8589-DC48ABCC4ED4}"/>
                </a:ext>
              </a:extLst>
            </p:cNvPr>
            <p:cNvSpPr/>
            <p:nvPr/>
          </p:nvSpPr>
          <p:spPr>
            <a:xfrm>
              <a:off x="7422204" y="5797686"/>
              <a:ext cx="982494" cy="857198"/>
            </a:xfrm>
            <a:prstGeom prst="stripedRightArrow">
              <a:avLst>
                <a:gd name="adj1" fmla="val 50000"/>
                <a:gd name="adj2" fmla="val 38136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120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120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120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utoUpdateAnimBg="0"/>
      <p:bldP spid="12084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F136B103-3AF9-4E68-B14E-430CA4F4D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78270"/>
            <a:ext cx="121920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… vagliare … </a:t>
            </a:r>
            <a:b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… passare al setaccio …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it-IT" altLang="it-IT" sz="1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in alcuni contesti viene proposto anche il significato di</a:t>
            </a:r>
            <a:br>
              <a:rPr lang="it-IT" altLang="it-IT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… proteggere … 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28081314-649E-4EC8-85C2-82478806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710"/>
            <a:ext cx="12192000" cy="84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</a:t>
            </a:r>
            <a:r>
              <a:rPr lang="it-IT" alt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(inglese)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0B14FB-A490-4CC8-A038-4095A6D2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6" y="1168399"/>
            <a:ext cx="12065876" cy="8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Dépistage</a:t>
            </a:r>
            <a:r>
              <a:rPr lang="it-IT" altLang="it-IT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(francese):</a:t>
            </a:r>
          </a:p>
        </p:txBody>
      </p:sp>
    </p:spTree>
    <p:extLst>
      <p:ext uri="{BB962C8B-B14F-4D97-AF65-F5344CB8AC3E}">
        <p14:creationId xmlns:p14="http://schemas.microsoft.com/office/powerpoint/2010/main" val="38249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72000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300"/>
                                            <p:tgtEl>
                                              <p:spTgt spid="1802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0226" grpId="0" autoUpdateAnimBg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7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300"/>
                                            <p:tgtEl>
                                              <p:spTgt spid="1802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0226" grpId="0" autoUpdateAnimBg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F136B103-3AF9-4E68-B14E-430CA4F4D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13" y="2223637"/>
            <a:ext cx="114667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Selezionare gli ammalati ???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28081314-649E-4EC8-85C2-82478806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3792"/>
            <a:ext cx="1100433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Screening in oncologia</a:t>
            </a:r>
            <a:endParaRPr lang="it-IT" altLang="it-IT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7201BCC-1B0A-4F15-9D91-907CF523B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09" y="2223637"/>
            <a:ext cx="1182939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latin typeface="Comic Sans MS" panose="030F0702030302020204" pitchFamily="66" charset="0"/>
              </a:rPr>
              <a:t>Controllare </a:t>
            </a:r>
            <a:r>
              <a:rPr lang="it-IT" altLang="it-IT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tutte le persone </a:t>
            </a:r>
            <a:br>
              <a:rPr lang="it-IT" altLang="it-IT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</a:br>
            <a:r>
              <a:rPr lang="it-IT" altLang="it-IT" sz="4400" b="1" dirty="0">
                <a:latin typeface="Comic Sans MS" panose="030F0702030302020204" pitchFamily="66" charset="0"/>
              </a:rPr>
              <a:t>di una comunità per </a:t>
            </a:r>
            <a:br>
              <a:rPr lang="it-IT" altLang="it-IT" sz="4400" b="1" dirty="0">
                <a:latin typeface="Comic Sans MS" panose="030F0702030302020204" pitchFamily="66" charset="0"/>
              </a:rPr>
            </a:br>
            <a:r>
              <a:rPr lang="it-IT" altLang="it-IT" sz="4400" b="1" dirty="0">
                <a:latin typeface="Comic Sans MS" panose="030F0702030302020204" pitchFamily="66" charset="0"/>
              </a:rPr>
              <a:t>individuare quelle </a:t>
            </a:r>
            <a:r>
              <a:rPr lang="it-IT" altLang="it-IT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 rischio </a:t>
            </a:r>
            <a:r>
              <a:rPr lang="it-IT" altLang="it-IT" sz="4400" b="1" dirty="0">
                <a:latin typeface="Comic Sans MS" panose="030F0702030302020204" pitchFamily="66" charset="0"/>
              </a:rPr>
              <a:t>di malattia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61F4849-6A2A-4895-A80B-320CCD0E9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612" y="4936602"/>
            <a:ext cx="93279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Selezionare dai sani !!!</a:t>
            </a:r>
          </a:p>
        </p:txBody>
      </p:sp>
    </p:spTree>
    <p:extLst>
      <p:ext uri="{BB962C8B-B14F-4D97-AF65-F5344CB8AC3E}">
        <p14:creationId xmlns:p14="http://schemas.microsoft.com/office/powerpoint/2010/main" val="18492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autoUpdateAnimBg="0"/>
      <p:bldP spid="180226" grpId="1"/>
      <p:bldP spid="4" grpId="0"/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1028">
            <a:extLst>
              <a:ext uri="{FF2B5EF4-FFF2-40B4-BE49-F238E27FC236}">
                <a16:creationId xmlns:a16="http://schemas.microsoft.com/office/drawing/2014/main" id="{99D30637-FBAE-483E-B505-B1D4510F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555269"/>
            <a:ext cx="11393214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62000" indent="-7620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Finalità di uno screening </a:t>
            </a:r>
            <a:b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altLang="it-IT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oncologico: ridurre la mortalità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altLang="it-IT" sz="4400" b="1" dirty="0"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altLang="it-IT" sz="4400" b="1" dirty="0"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400" b="1" dirty="0">
                <a:latin typeface="Comic Sans MS" panose="030F0702030302020204" pitchFamily="66" charset="0"/>
              </a:rPr>
              <a:t>Avere un test di selezione efficace</a:t>
            </a:r>
            <a:endParaRPr lang="it-IT" altLang="it-IT" sz="4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4400" b="1" dirty="0">
                <a:latin typeface="Comic Sans MS" panose="030F0702030302020204" pitchFamily="66" charset="0"/>
                <a:cs typeface="Arial" panose="020B0604020202020204" pitchFamily="34" charset="0"/>
              </a:rPr>
              <a:t>Somministrarlo ai soggetti appropriati</a:t>
            </a:r>
          </a:p>
        </p:txBody>
      </p:sp>
      <p:sp>
        <p:nvSpPr>
          <p:cNvPr id="131075" name="Rectangle 1027">
            <a:extLst>
              <a:ext uri="{FF2B5EF4-FFF2-40B4-BE49-F238E27FC236}">
                <a16:creationId xmlns:a16="http://schemas.microsoft.com/office/drawing/2014/main" id="{69AA22F8-43E5-40DB-A926-53B5BE515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38" y="2683564"/>
            <a:ext cx="10386391" cy="74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0070C0"/>
                </a:solidFill>
                <a:latin typeface="Comic Sans MS" panose="030F0702030302020204" pitchFamily="66" charset="0"/>
              </a:rPr>
              <a:t>Presupposti per lo Screening</a:t>
            </a:r>
          </a:p>
        </p:txBody>
      </p:sp>
    </p:spTree>
    <p:extLst>
      <p:ext uri="{BB962C8B-B14F-4D97-AF65-F5344CB8AC3E}">
        <p14:creationId xmlns:p14="http://schemas.microsoft.com/office/powerpoint/2010/main" val="41050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uiExpand="1" build="p" autoUpdateAnimBg="0"/>
      <p:bldP spid="13107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2114</Words>
  <Application>Microsoft Office PowerPoint</Application>
  <PresentationFormat>Widescreen</PresentationFormat>
  <Paragraphs>455</Paragraphs>
  <Slides>58</Slides>
  <Notes>24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8" baseType="lpstr">
      <vt:lpstr>Adobe Gothic Std B</vt:lpstr>
      <vt:lpstr>Arial</vt:lpstr>
      <vt:lpstr>Arial Narrow</vt:lpstr>
      <vt:lpstr>Calibri</vt:lpstr>
      <vt:lpstr>Calibri Light</vt:lpstr>
      <vt:lpstr>Comic Sans MS</vt:lpstr>
      <vt:lpstr>Times New Roman</vt:lpstr>
      <vt:lpstr>Wingdings</vt:lpstr>
      <vt:lpstr>Tema di Office</vt:lpstr>
      <vt:lpstr>Slide</vt:lpstr>
      <vt:lpstr>MEDICINA  DI  GENERE</vt:lpstr>
      <vt:lpstr>Presentazione standard di PowerPoint</vt:lpstr>
      <vt:lpstr>PROGRAMMA 14.10.21 – 07.04.22</vt:lpstr>
      <vt:lpstr>Presentazione standard di PowerPoint</vt:lpstr>
      <vt:lpstr>Presupposti per la  prevenzione di un evento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Screening oncologici: scelte strategiche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Patogenesi del cancro  del collo dell’utero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SOF positivo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Sommario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Screening oncologici 2021</dc:title>
  <dc:creator>arrigo.bondi@hotmail.com</dc:creator>
  <cp:lastModifiedBy>Arrigo Bondi</cp:lastModifiedBy>
  <cp:revision>25</cp:revision>
  <dcterms:created xsi:type="dcterms:W3CDTF">2021-10-05T12:48:22Z</dcterms:created>
  <dcterms:modified xsi:type="dcterms:W3CDTF">2021-10-13T22:10:49Z</dcterms:modified>
  <cp:contentStatus/>
</cp:coreProperties>
</file>