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0.xml" ContentType="application/vnd.openxmlformats-officedocument.presentationml.tags+xml"/>
  <Override PartName="/ppt/notesSlides/notesSlide25.xml" ContentType="application/vnd.openxmlformats-officedocument.presentationml.notesSlide+xml"/>
  <Override PartName="/ppt/tags/tag21.xml" ContentType="application/vnd.openxmlformats-officedocument.presentationml.tags+xml"/>
  <Override PartName="/ppt/notesSlides/notesSlide26.xml" ContentType="application/vnd.openxmlformats-officedocument.presentationml.notesSlide+xml"/>
  <Override PartName="/ppt/tags/tag22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3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4.xml" ContentType="application/vnd.openxmlformats-officedocument.presentationml.tags+xml"/>
  <Override PartName="/ppt/notesSlides/notesSlide32.xml" ContentType="application/vnd.openxmlformats-officedocument.presentationml.notesSlide+xml"/>
  <Override PartName="/ppt/tags/tag25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  <p:sldMasterId id="2147483820" r:id="rId3"/>
    <p:sldMasterId id="2147486293" r:id="rId4"/>
    <p:sldMasterId id="2147486342" r:id="rId5"/>
    <p:sldMasterId id="2147486382" r:id="rId6"/>
    <p:sldMasterId id="2147487670" r:id="rId7"/>
    <p:sldMasterId id="2147487683" r:id="rId8"/>
    <p:sldMasterId id="2147487696" r:id="rId9"/>
    <p:sldMasterId id="2147487720" r:id="rId10"/>
    <p:sldMasterId id="2147487733" r:id="rId11"/>
  </p:sldMasterIdLst>
  <p:notesMasterIdLst>
    <p:notesMasterId r:id="rId47"/>
  </p:notesMasterIdLst>
  <p:handoutMasterIdLst>
    <p:handoutMasterId r:id="rId48"/>
  </p:handoutMasterIdLst>
  <p:sldIdLst>
    <p:sldId id="642" r:id="rId12"/>
    <p:sldId id="941" r:id="rId13"/>
    <p:sldId id="943" r:id="rId14"/>
    <p:sldId id="948" r:id="rId15"/>
    <p:sldId id="949" r:id="rId16"/>
    <p:sldId id="950" r:id="rId17"/>
    <p:sldId id="946" r:id="rId18"/>
    <p:sldId id="646" r:id="rId19"/>
    <p:sldId id="648" r:id="rId20"/>
    <p:sldId id="651" r:id="rId21"/>
    <p:sldId id="650" r:id="rId22"/>
    <p:sldId id="647" r:id="rId23"/>
    <p:sldId id="652" r:id="rId24"/>
    <p:sldId id="655" r:id="rId25"/>
    <p:sldId id="657" r:id="rId26"/>
    <p:sldId id="658" r:id="rId27"/>
    <p:sldId id="659" r:id="rId28"/>
    <p:sldId id="660" r:id="rId29"/>
    <p:sldId id="661" r:id="rId30"/>
    <p:sldId id="662" r:id="rId31"/>
    <p:sldId id="663" r:id="rId32"/>
    <p:sldId id="666" r:id="rId33"/>
    <p:sldId id="668" r:id="rId34"/>
    <p:sldId id="947" r:id="rId35"/>
    <p:sldId id="665" r:id="rId36"/>
    <p:sldId id="669" r:id="rId37"/>
    <p:sldId id="670" r:id="rId38"/>
    <p:sldId id="672" r:id="rId39"/>
    <p:sldId id="673" r:id="rId40"/>
    <p:sldId id="671" r:id="rId41"/>
    <p:sldId id="649" r:id="rId42"/>
    <p:sldId id="683" r:id="rId43"/>
    <p:sldId id="682" r:id="rId44"/>
    <p:sldId id="674" r:id="rId45"/>
    <p:sldId id="929" r:id="rId46"/>
  </p:sldIdLst>
  <p:sldSz cx="9144000" cy="6858000" type="screen4x3"/>
  <p:notesSz cx="6858000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Comic Sans MS" pitchFamily="66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Comic Sans MS" pitchFamily="66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Comic Sans MS" pitchFamily="66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Comic Sans MS" pitchFamily="66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Comic Sans MS" pitchFamily="66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Comic Sans MS" pitchFamily="66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Comic Sans MS" pitchFamily="66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Comic Sans MS" pitchFamily="66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Comic Sans MS" pitchFamily="66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FFFF00"/>
    <a:srgbClr val="FF99CC"/>
    <a:srgbClr val="FF9966"/>
    <a:srgbClr val="FF7C80"/>
    <a:srgbClr val="FF3300"/>
    <a:srgbClr val="FF6600"/>
    <a:srgbClr val="0000FF"/>
    <a:srgbClr val="FF99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61" autoAdjust="0"/>
    <p:restoredTop sz="70163" autoAdjust="0"/>
  </p:normalViewPr>
  <p:slideViewPr>
    <p:cSldViewPr>
      <p:cViewPr varScale="1">
        <p:scale>
          <a:sx n="48" d="100"/>
          <a:sy n="48" d="100"/>
        </p:scale>
        <p:origin x="177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3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004" cy="497333"/>
          </a:xfrm>
          <a:prstGeom prst="rect">
            <a:avLst/>
          </a:prstGeom>
        </p:spPr>
        <p:txBody>
          <a:bodyPr vert="horz" lIns="88541" tIns="44271" rIns="88541" bIns="44271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463" y="1"/>
            <a:ext cx="2972004" cy="497333"/>
          </a:xfrm>
          <a:prstGeom prst="rect">
            <a:avLst/>
          </a:prstGeom>
        </p:spPr>
        <p:txBody>
          <a:bodyPr vert="horz" lIns="88541" tIns="44271" rIns="88541" bIns="44271" rtlCol="0"/>
          <a:lstStyle>
            <a:lvl1pPr algn="r">
              <a:defRPr sz="1200"/>
            </a:lvl1pPr>
          </a:lstStyle>
          <a:p>
            <a:fld id="{3F939ACD-2523-48FB-9541-9DF6A766A074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9429305"/>
            <a:ext cx="2972004" cy="497333"/>
          </a:xfrm>
          <a:prstGeom prst="rect">
            <a:avLst/>
          </a:prstGeom>
        </p:spPr>
        <p:txBody>
          <a:bodyPr vert="horz" lIns="88541" tIns="44271" rIns="88541" bIns="44271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463" y="9429305"/>
            <a:ext cx="2972004" cy="497333"/>
          </a:xfrm>
          <a:prstGeom prst="rect">
            <a:avLst/>
          </a:prstGeom>
        </p:spPr>
        <p:txBody>
          <a:bodyPr vert="horz" lIns="88541" tIns="44271" rIns="88541" bIns="44271" rtlCol="0" anchor="b"/>
          <a:lstStyle>
            <a:lvl1pPr algn="r">
              <a:defRPr sz="1200"/>
            </a:lvl1pPr>
          </a:lstStyle>
          <a:p>
            <a:fld id="{C3DD273C-BC92-4356-A4A5-FA10B6BAF8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9169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004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8" tIns="47954" rIns="95908" bIns="47954" numCol="1" anchor="t" anchorCtr="0" compatLnSpc="1">
            <a:prstTxWarp prst="textNoShape">
              <a:avLst/>
            </a:prstTxWarp>
          </a:bodyPr>
          <a:lstStyle>
            <a:lvl1pPr defTabSz="959198" eaLnBrk="0" hangingPunct="0">
              <a:defRPr sz="1300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463" y="0"/>
            <a:ext cx="2972004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8" tIns="47954" rIns="95908" bIns="47954" numCol="1" anchor="t" anchorCtr="0" compatLnSpc="1">
            <a:prstTxWarp prst="textNoShape">
              <a:avLst/>
            </a:prstTxWarp>
          </a:bodyPr>
          <a:lstStyle>
            <a:lvl1pPr algn="r" defTabSz="959198" eaLnBrk="0" hangingPunct="0">
              <a:defRPr sz="1300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9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7738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494" y="4714653"/>
            <a:ext cx="5487013" cy="446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8" tIns="47954" rIns="95908" bIns="479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305"/>
            <a:ext cx="2972004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8" tIns="47954" rIns="95908" bIns="47954" numCol="1" anchor="b" anchorCtr="0" compatLnSpc="1">
            <a:prstTxWarp prst="textNoShape">
              <a:avLst/>
            </a:prstTxWarp>
          </a:bodyPr>
          <a:lstStyle>
            <a:lvl1pPr defTabSz="959198" eaLnBrk="0" hangingPunct="0">
              <a:defRPr sz="1300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463" y="9429305"/>
            <a:ext cx="2972004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8" tIns="47954" rIns="95908" bIns="47954" numCol="1" anchor="b" anchorCtr="0" compatLnSpc="1">
            <a:prstTxWarp prst="textNoShape">
              <a:avLst/>
            </a:prstTxWarp>
          </a:bodyPr>
          <a:lstStyle>
            <a:lvl1pPr algn="r" defTabSz="959198" eaLnBrk="0" hangingPunct="0">
              <a:defRPr sz="1300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C4618D3-5F97-42E3-B10E-5972E34B46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99023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This is a pathologist’s </a:t>
            </a:r>
            <a:r>
              <a:rPr lang="it-IT" dirty="0" err="1"/>
              <a:t>point</a:t>
            </a:r>
            <a:r>
              <a:rPr lang="it-IT" dirty="0"/>
              <a:t> of </a:t>
            </a:r>
            <a:r>
              <a:rPr lang="it-IT" dirty="0" err="1"/>
              <a:t>view</a:t>
            </a:r>
            <a:r>
              <a:rPr lang="it-IT" dirty="0"/>
              <a:t> and I </a:t>
            </a:r>
            <a:r>
              <a:rPr lang="it-IT" dirty="0" err="1"/>
              <a:t>understand</a:t>
            </a:r>
            <a:r>
              <a:rPr lang="it-IT" dirty="0"/>
              <a:t> that this </a:t>
            </a:r>
            <a:r>
              <a:rPr lang="it-IT" dirty="0" err="1"/>
              <a:t>title</a:t>
            </a:r>
            <a:r>
              <a:rPr lang="it-IT" dirty="0"/>
              <a:t> drives us to </a:t>
            </a:r>
            <a:r>
              <a:rPr lang="it-IT" dirty="0" err="1"/>
              <a:t>active</a:t>
            </a:r>
            <a:r>
              <a:rPr lang="it-IT" dirty="0"/>
              <a:t> </a:t>
            </a:r>
            <a:r>
              <a:rPr lang="it-IT" dirty="0" err="1"/>
              <a:t>interactions</a:t>
            </a:r>
            <a:r>
              <a:rPr lang="it-IT" dirty="0"/>
              <a:t> </a:t>
            </a:r>
          </a:p>
          <a:p>
            <a:r>
              <a:rPr lang="it-IT" dirty="0" err="1"/>
              <a:t>within</a:t>
            </a:r>
            <a:r>
              <a:rPr lang="it-IT" dirty="0"/>
              <a:t> the hospital and </a:t>
            </a:r>
            <a:r>
              <a:rPr lang="it-IT" dirty="0" err="1"/>
              <a:t>toward</a:t>
            </a:r>
            <a:r>
              <a:rPr lang="it-IT" dirty="0"/>
              <a:t> the digital world in our old laboratories.</a:t>
            </a:r>
          </a:p>
          <a:p>
            <a:r>
              <a:rPr lang="it-IT" dirty="0"/>
              <a:t>One of my </a:t>
            </a:r>
            <a:r>
              <a:rPr lang="it-IT" dirty="0" err="1"/>
              <a:t>friends</a:t>
            </a:r>
            <a:r>
              <a:rPr lang="it-IT" dirty="0"/>
              <a:t>, a </a:t>
            </a:r>
            <a:r>
              <a:rPr lang="it-IT" dirty="0" err="1"/>
              <a:t>colleague</a:t>
            </a:r>
            <a:r>
              <a:rPr lang="it-IT" dirty="0"/>
              <a:t>, </a:t>
            </a:r>
            <a:r>
              <a:rPr lang="it-IT" dirty="0" err="1"/>
              <a:t>told</a:t>
            </a:r>
            <a:r>
              <a:rPr lang="it-IT" dirty="0"/>
              <a:t> me: I got a slide scanner! </a:t>
            </a:r>
            <a:r>
              <a:rPr lang="it-IT" dirty="0" err="1"/>
              <a:t>Wonderful</a:t>
            </a:r>
            <a:r>
              <a:rPr lang="it-IT" dirty="0"/>
              <a:t>, it is in my room!!</a:t>
            </a:r>
          </a:p>
          <a:p>
            <a:r>
              <a:rPr lang="it-IT" dirty="0"/>
              <a:t>Of </a:t>
            </a:r>
            <a:r>
              <a:rPr lang="it-IT" dirty="0" err="1"/>
              <a:t>course</a:t>
            </a:r>
            <a:r>
              <a:rPr lang="it-IT" dirty="0"/>
              <a:t>, this is not the right </a:t>
            </a:r>
            <a:r>
              <a:rPr lang="it-IT" dirty="0" err="1"/>
              <a:t>place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it </a:t>
            </a:r>
            <a:r>
              <a:rPr lang="it-IT" dirty="0" err="1"/>
              <a:t>should</a:t>
            </a:r>
            <a:r>
              <a:rPr lang="it-IT" dirty="0"/>
              <a:t> </a:t>
            </a:r>
            <a:r>
              <a:rPr lang="it-IT" dirty="0" err="1"/>
              <a:t>stay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65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And it is </a:t>
            </a:r>
            <a:r>
              <a:rPr lang="it-IT" dirty="0" err="1"/>
              <a:t>much</a:t>
            </a:r>
            <a:r>
              <a:rPr lang="it-IT" dirty="0"/>
              <a:t> more </a:t>
            </a:r>
            <a:r>
              <a:rPr lang="it-IT" dirty="0" err="1"/>
              <a:t>involved</a:t>
            </a:r>
            <a:r>
              <a:rPr lang="it-IT" dirty="0"/>
              <a:t> in the laboratory.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974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Workers</a:t>
            </a:r>
            <a:r>
              <a:rPr lang="it-IT" dirty="0"/>
              <a:t> must be </a:t>
            </a:r>
            <a:r>
              <a:rPr lang="it-IT" dirty="0" err="1"/>
              <a:t>involved</a:t>
            </a:r>
            <a:r>
              <a:rPr lang="it-IT" dirty="0"/>
              <a:t> il </a:t>
            </a:r>
            <a:r>
              <a:rPr lang="it-IT" dirty="0" err="1"/>
              <a:t>planning</a:t>
            </a:r>
            <a:r>
              <a:rPr lang="it-IT" dirty="0"/>
              <a:t> the LIS and </a:t>
            </a:r>
            <a:r>
              <a:rPr lang="it-IT" dirty="0" err="1"/>
              <a:t>traceability</a:t>
            </a:r>
            <a:r>
              <a:rPr lang="it-IT" dirty="0"/>
              <a:t> must be part of the </a:t>
            </a:r>
            <a:r>
              <a:rPr lang="it-IT" dirty="0" err="1"/>
              <a:t>quality</a:t>
            </a:r>
            <a:r>
              <a:rPr lang="it-IT" dirty="0"/>
              <a:t> </a:t>
            </a:r>
            <a:r>
              <a:rPr lang="it-IT" dirty="0" err="1"/>
              <a:t>system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1754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Considering technicians and doctors in the analysis greatly increases the potential for problem solving.</a:t>
            </a:r>
            <a:endParaRPr lang="it-IT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 point of view matter: the boss is interested in the top of the system, but a deeper vision can show crucial details, and you know, the devil is there, in the details!</a:t>
            </a:r>
            <a:endParaRPr lang="it-IT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Richard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Zarbo</a:t>
            </a:r>
            <a:r>
              <a:rPr lang="en-US" sz="1200" kern="120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from Chicago proposed a method for the analysis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7871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Consider</a:t>
            </a:r>
            <a:r>
              <a:rPr lang="it-IT" dirty="0"/>
              <a:t>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detail</a:t>
            </a:r>
            <a:r>
              <a:rPr lang="it-IT" dirty="0"/>
              <a:t> and </a:t>
            </a:r>
            <a:r>
              <a:rPr lang="it-IT" dirty="0" err="1"/>
              <a:t>each</a:t>
            </a:r>
            <a:r>
              <a:rPr lang="it-IT" dirty="0"/>
              <a:t> worker, position, time, </a:t>
            </a:r>
            <a:r>
              <a:rPr lang="it-IT" dirty="0" err="1"/>
              <a:t>functions</a:t>
            </a:r>
            <a:r>
              <a:rPr lang="it-IT" dirty="0"/>
              <a:t>.</a:t>
            </a:r>
          </a:p>
          <a:p>
            <a:r>
              <a:rPr lang="it-IT" dirty="0"/>
              <a:t>He </a:t>
            </a:r>
            <a:r>
              <a:rPr lang="it-IT" dirty="0" err="1"/>
              <a:t>applied</a:t>
            </a:r>
            <a:r>
              <a:rPr lang="it-IT" dirty="0"/>
              <a:t> the so </a:t>
            </a:r>
            <a:r>
              <a:rPr lang="it-IT" dirty="0" err="1"/>
              <a:t>called</a:t>
            </a:r>
            <a:r>
              <a:rPr lang="it-IT" dirty="0"/>
              <a:t> LEAN PRODUCTION SYSTEM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7752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not a matter of size, it is a strategy philosophy first applied in car industry, and then extended to other fields, including health labs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872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the deep </a:t>
            </a:r>
            <a:r>
              <a:rPr lang="it-IT" dirty="0" err="1"/>
              <a:t>analysis</a:t>
            </a:r>
            <a:r>
              <a:rPr lang="it-IT" dirty="0"/>
              <a:t> the </a:t>
            </a:r>
            <a:r>
              <a:rPr lang="it-IT" dirty="0" err="1"/>
              <a:t>workers</a:t>
            </a:r>
            <a:r>
              <a:rPr lang="it-IT" dirty="0"/>
              <a:t>’ </a:t>
            </a:r>
            <a:r>
              <a:rPr lang="it-IT" dirty="0" err="1"/>
              <a:t>cohoperation</a:t>
            </a:r>
            <a:r>
              <a:rPr lang="it-IT" dirty="0"/>
              <a:t> in </a:t>
            </a:r>
            <a:r>
              <a:rPr lang="it-IT" dirty="0" err="1"/>
              <a:t>essential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7567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Traceability</a:t>
            </a:r>
            <a:r>
              <a:rPr lang="it-IT" dirty="0"/>
              <a:t> is part of the </a:t>
            </a:r>
            <a:r>
              <a:rPr lang="it-IT" dirty="0" err="1"/>
              <a:t>quality</a:t>
            </a:r>
            <a:r>
              <a:rPr lang="it-IT" dirty="0"/>
              <a:t> </a:t>
            </a:r>
            <a:r>
              <a:rPr lang="it-IT" dirty="0" err="1"/>
              <a:t>assurance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881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What</a:t>
            </a:r>
            <a:r>
              <a:rPr lang="it-IT" dirty="0"/>
              <a:t> do we </a:t>
            </a:r>
            <a:r>
              <a:rPr lang="it-IT" dirty="0" err="1"/>
              <a:t>mean</a:t>
            </a:r>
            <a:r>
              <a:rPr lang="it-IT" dirty="0"/>
              <a:t> with </a:t>
            </a:r>
            <a:r>
              <a:rPr lang="it-IT" dirty="0" err="1"/>
              <a:t>traceability</a:t>
            </a:r>
            <a:r>
              <a:rPr lang="it-IT" dirty="0"/>
              <a:t> in </a:t>
            </a:r>
            <a:r>
              <a:rPr lang="it-IT" dirty="0" err="1"/>
              <a:t>surgical</a:t>
            </a:r>
            <a:r>
              <a:rPr lang="it-IT" dirty="0"/>
              <a:t> pathology?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51463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Trace</a:t>
            </a:r>
            <a:r>
              <a:rPr lang="it-IT" dirty="0"/>
              <a:t> the production and record events </a:t>
            </a:r>
            <a:r>
              <a:rPr lang="it-IT" dirty="0" err="1"/>
              <a:t>just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happens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957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Documenting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production: in the case of the production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pathologists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means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diagnostic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pathway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705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7738" y="744538"/>
            <a:ext cx="4962525" cy="3722687"/>
          </a:xfrm>
          <a:ln/>
        </p:spPr>
      </p:sp>
      <p:sp>
        <p:nvSpPr>
          <p:cNvPr id="14131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dirty="0"/>
              <a:t>To </a:t>
            </a:r>
            <a:r>
              <a:rPr lang="it-IT" dirty="0" err="1"/>
              <a:t>adopt</a:t>
            </a:r>
            <a:r>
              <a:rPr lang="it-IT" dirty="0"/>
              <a:t> the </a:t>
            </a:r>
            <a:r>
              <a:rPr lang="it-IT" dirty="0" err="1"/>
              <a:t>whole</a:t>
            </a:r>
            <a:r>
              <a:rPr lang="it-IT" dirty="0"/>
              <a:t> digital slide, or the virtual slide in our </a:t>
            </a:r>
            <a:r>
              <a:rPr lang="it-IT" dirty="0" err="1"/>
              <a:t>labs</a:t>
            </a:r>
            <a:r>
              <a:rPr lang="it-IT" dirty="0"/>
              <a:t> we must </a:t>
            </a:r>
            <a:r>
              <a:rPr lang="it-IT" dirty="0" err="1"/>
              <a:t>consider</a:t>
            </a:r>
            <a:r>
              <a:rPr lang="it-IT" dirty="0"/>
              <a:t> some </a:t>
            </a:r>
            <a:r>
              <a:rPr lang="it-IT" dirty="0" err="1"/>
              <a:t>points</a:t>
            </a:r>
            <a:r>
              <a:rPr lang="it-IT" dirty="0"/>
              <a:t>: </a:t>
            </a:r>
          </a:p>
          <a:p>
            <a:r>
              <a:rPr lang="it-IT" dirty="0"/>
              <a:t>It is </a:t>
            </a:r>
            <a:r>
              <a:rPr lang="it-IT" dirty="0" err="1"/>
              <a:t>important</a:t>
            </a:r>
            <a:r>
              <a:rPr lang="it-IT" dirty="0"/>
              <a:t> to </a:t>
            </a:r>
            <a:r>
              <a:rPr lang="it-IT" dirty="0" err="1"/>
              <a:t>distinguish</a:t>
            </a:r>
            <a:r>
              <a:rPr lang="it-IT" dirty="0"/>
              <a:t> </a:t>
            </a:r>
            <a:r>
              <a:rPr lang="it-IT" dirty="0" err="1"/>
              <a:t>clearly</a:t>
            </a:r>
            <a:r>
              <a:rPr lang="it-IT" dirty="0"/>
              <a:t> the Pathologist's </a:t>
            </a:r>
            <a:r>
              <a:rPr lang="it-IT" dirty="0" err="1"/>
              <a:t>role</a:t>
            </a:r>
            <a:r>
              <a:rPr lang="it-IT" dirty="0"/>
              <a:t> from that of the laboratory </a:t>
            </a:r>
            <a:r>
              <a:rPr lang="it-IT" dirty="0" err="1"/>
              <a:t>technician</a:t>
            </a:r>
            <a:r>
              <a:rPr lang="it-IT" dirty="0"/>
              <a:t>: </a:t>
            </a:r>
          </a:p>
          <a:p>
            <a:r>
              <a:rPr lang="it-IT" dirty="0"/>
              <a:t>pathologist is a </a:t>
            </a:r>
            <a:r>
              <a:rPr lang="it-IT" dirty="0" err="1"/>
              <a:t>doctor</a:t>
            </a:r>
            <a:r>
              <a:rPr lang="it-IT" dirty="0"/>
              <a:t>, pathologist’s </a:t>
            </a:r>
            <a:r>
              <a:rPr lang="it-IT" dirty="0" err="1"/>
              <a:t>place</a:t>
            </a:r>
            <a:r>
              <a:rPr lang="it-IT" dirty="0"/>
              <a:t> is </a:t>
            </a:r>
            <a:r>
              <a:rPr lang="it-IT" dirty="0" err="1"/>
              <a:t>close</a:t>
            </a:r>
            <a:r>
              <a:rPr lang="it-IT" dirty="0"/>
              <a:t> to </a:t>
            </a:r>
            <a:r>
              <a:rPr lang="it-IT" dirty="0" err="1"/>
              <a:t>clinicians</a:t>
            </a:r>
            <a:r>
              <a:rPr lang="it-IT" dirty="0"/>
              <a:t>.</a:t>
            </a:r>
          </a:p>
          <a:p>
            <a:r>
              <a:rPr lang="it-IT" dirty="0"/>
              <a:t>In this </a:t>
            </a:r>
            <a:r>
              <a:rPr lang="it-IT" dirty="0" err="1"/>
              <a:t>contest</a:t>
            </a:r>
            <a:r>
              <a:rPr lang="it-IT" dirty="0"/>
              <a:t>, I </a:t>
            </a:r>
            <a:r>
              <a:rPr lang="it-IT" dirty="0" err="1"/>
              <a:t>wonder</a:t>
            </a:r>
            <a:r>
              <a:rPr lang="it-IT" dirty="0"/>
              <a:t> is it </a:t>
            </a:r>
            <a:r>
              <a:rPr lang="it-IT" dirty="0" err="1"/>
              <a:t>necessary</a:t>
            </a:r>
            <a:r>
              <a:rPr lang="it-IT" dirty="0"/>
              <a:t> to </a:t>
            </a:r>
            <a:r>
              <a:rPr lang="it-IT" dirty="0" err="1"/>
              <a:t>have</a:t>
            </a:r>
            <a:r>
              <a:rPr lang="it-IT" dirty="0"/>
              <a:t> the lab </a:t>
            </a:r>
            <a:r>
              <a:rPr lang="it-IT" dirty="0" err="1"/>
              <a:t>next</a:t>
            </a:r>
            <a:r>
              <a:rPr lang="it-IT" dirty="0"/>
              <a:t> door </a:t>
            </a:r>
            <a:r>
              <a:rPr lang="it-IT" dirty="0" err="1"/>
              <a:t>too</a:t>
            </a:r>
            <a:r>
              <a:rPr lang="it-IT" dirty="0"/>
              <a:t>?</a:t>
            </a:r>
          </a:p>
        </p:txBody>
      </p:sp>
      <p:sp>
        <p:nvSpPr>
          <p:cNvPr id="98308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CD48BE-71C5-4E01-9713-398FBBF45B1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347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best way to ensure traceability?</a:t>
            </a:r>
            <a:br>
              <a:rPr lang="en-US" dirty="0"/>
            </a:br>
            <a:r>
              <a:rPr lang="en-US" dirty="0"/>
              <a:t>Follow the road to the treasure and be clever to come back and take it home!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6521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And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leave</a:t>
            </a:r>
            <a:r>
              <a:rPr lang="it-IT" dirty="0"/>
              <a:t> the </a:t>
            </a:r>
            <a:r>
              <a:rPr lang="it-IT" dirty="0" err="1"/>
              <a:t>stones</a:t>
            </a:r>
            <a:r>
              <a:rPr lang="it-IT" dirty="0"/>
              <a:t> </a:t>
            </a:r>
            <a:r>
              <a:rPr lang="it-IT" dirty="0" err="1"/>
              <a:t>toward</a:t>
            </a:r>
            <a:r>
              <a:rPr lang="it-IT" dirty="0"/>
              <a:t> the </a:t>
            </a:r>
            <a:r>
              <a:rPr lang="it-IT" dirty="0" err="1"/>
              <a:t>diagnosis</a:t>
            </a:r>
            <a:r>
              <a:rPr lang="it-IT" dirty="0"/>
              <a:t>?</a:t>
            </a:r>
          </a:p>
          <a:p>
            <a:r>
              <a:rPr lang="it-IT" dirty="0"/>
              <a:t>We </a:t>
            </a:r>
            <a:r>
              <a:rPr lang="it-IT" dirty="0" err="1"/>
              <a:t>need</a:t>
            </a:r>
            <a:r>
              <a:rPr lang="it-IT" dirty="0"/>
              <a:t> to </a:t>
            </a:r>
            <a:r>
              <a:rPr lang="it-IT" dirty="0" err="1"/>
              <a:t>consider</a:t>
            </a:r>
            <a:r>
              <a:rPr lang="it-IT" dirty="0"/>
              <a:t>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element</a:t>
            </a:r>
            <a:r>
              <a:rPr lang="it-IT" dirty="0"/>
              <a:t> that we use to </a:t>
            </a:r>
            <a:r>
              <a:rPr lang="it-IT" dirty="0" err="1"/>
              <a:t>reach</a:t>
            </a:r>
            <a:r>
              <a:rPr lang="it-IT" dirty="0"/>
              <a:t> the goal, in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phase</a:t>
            </a:r>
            <a:r>
              <a:rPr lang="it-IT" dirty="0"/>
              <a:t> of the </a:t>
            </a:r>
            <a:r>
              <a:rPr lang="it-IT" dirty="0" err="1"/>
              <a:t>process</a:t>
            </a:r>
            <a:r>
              <a:rPr lang="it-IT" dirty="0"/>
              <a:t>.</a:t>
            </a:r>
          </a:p>
          <a:p>
            <a:r>
              <a:rPr lang="it-IT" dirty="0"/>
              <a:t>We </a:t>
            </a:r>
            <a:r>
              <a:rPr lang="it-IT" dirty="0" err="1"/>
              <a:t>need</a:t>
            </a:r>
            <a:r>
              <a:rPr lang="it-IT" dirty="0"/>
              <a:t> to </a:t>
            </a:r>
            <a:r>
              <a:rPr lang="it-IT" dirty="0" err="1"/>
              <a:t>document</a:t>
            </a:r>
            <a:r>
              <a:rPr lang="it-IT" dirty="0"/>
              <a:t> and </a:t>
            </a:r>
            <a:r>
              <a:rPr lang="it-IT" dirty="0" err="1"/>
              <a:t>trace</a:t>
            </a:r>
            <a:r>
              <a:rPr lang="it-IT" dirty="0"/>
              <a:t> all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items</a:t>
            </a:r>
            <a:r>
              <a:rPr lang="it-IT" dirty="0"/>
              <a:t>, </a:t>
            </a:r>
            <a:r>
              <a:rPr lang="it-IT" dirty="0" err="1"/>
              <a:t>individually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9999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an </a:t>
            </a:r>
            <a:r>
              <a:rPr lang="it-IT" dirty="0" err="1"/>
              <a:t>unique</a:t>
            </a:r>
            <a:r>
              <a:rPr lang="it-IT" dirty="0"/>
              <a:t> way </a:t>
            </a:r>
          </a:p>
          <a:p>
            <a:r>
              <a:rPr lang="it-IT" dirty="0" err="1"/>
              <a:t>But</a:t>
            </a:r>
            <a:r>
              <a:rPr lang="it-IT" dirty="0"/>
              <a:t> it is not </a:t>
            </a:r>
            <a:r>
              <a:rPr lang="it-IT" dirty="0" err="1"/>
              <a:t>enought</a:t>
            </a:r>
            <a:r>
              <a:rPr lang="it-IT" dirty="0"/>
              <a:t>.</a:t>
            </a:r>
          </a:p>
          <a:p>
            <a:r>
              <a:rPr lang="it-IT" dirty="0" err="1"/>
              <a:t>Histopathologist</a:t>
            </a:r>
            <a:r>
              <a:rPr lang="it-IT" dirty="0"/>
              <a:t> make the </a:t>
            </a:r>
            <a:r>
              <a:rPr lang="it-IT" dirty="0" err="1"/>
              <a:t>diagnosis</a:t>
            </a:r>
            <a:r>
              <a:rPr lang="it-IT" dirty="0"/>
              <a:t> inside the slide,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with a slide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8111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what I mean by identifying the important part of the slide, the position coordinates of the single diagnostic image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6860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 digital slide is </a:t>
            </a:r>
            <a:r>
              <a:rPr lang="it-IT" dirty="0" err="1"/>
              <a:t>perfect</a:t>
            </a:r>
            <a:r>
              <a:rPr lang="it-IT" dirty="0"/>
              <a:t> in </a:t>
            </a:r>
            <a:r>
              <a:rPr lang="it-IT" dirty="0" err="1"/>
              <a:t>Targeting</a:t>
            </a:r>
            <a:r>
              <a:rPr lang="it-IT" dirty="0"/>
              <a:t> the the </a:t>
            </a:r>
            <a:r>
              <a:rPr lang="it-IT" dirty="0" err="1"/>
              <a:t>diagnostic</a:t>
            </a:r>
            <a:r>
              <a:rPr lang="it-IT" dirty="0"/>
              <a:t> </a:t>
            </a:r>
            <a:r>
              <a:rPr lang="it-IT" dirty="0" err="1"/>
              <a:t>images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42528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implement traceability we need tools to identify quickly and automatically the objects to be traced: at the moment the QR-codes are the best tool.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4160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For an </a:t>
            </a:r>
            <a:r>
              <a:rPr lang="it-IT" dirty="0" err="1"/>
              <a:t>unique</a:t>
            </a:r>
            <a:r>
              <a:rPr lang="it-IT" dirty="0"/>
              <a:t> </a:t>
            </a:r>
            <a:r>
              <a:rPr lang="it-IT" dirty="0" err="1"/>
              <a:t>identification</a:t>
            </a:r>
            <a:r>
              <a:rPr lang="it-IT" dirty="0"/>
              <a:t> of 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items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467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Traceability</a:t>
            </a:r>
            <a:r>
              <a:rPr lang="it-IT" dirty="0"/>
              <a:t> must start in the </a:t>
            </a:r>
            <a:r>
              <a:rPr lang="it-IT" dirty="0" err="1"/>
              <a:t>surgery</a:t>
            </a:r>
            <a:r>
              <a:rPr lang="it-IT" dirty="0"/>
              <a:t> room, </a:t>
            </a:r>
            <a:r>
              <a:rPr lang="it-IT" dirty="0" err="1"/>
              <a:t>when</a:t>
            </a:r>
            <a:r>
              <a:rPr lang="it-IT" dirty="0"/>
              <a:t> the </a:t>
            </a:r>
            <a:r>
              <a:rPr lang="it-IT" dirty="0" err="1"/>
              <a:t>histopathology</a:t>
            </a:r>
            <a:r>
              <a:rPr lang="it-IT" dirty="0"/>
              <a:t> </a:t>
            </a:r>
            <a:r>
              <a:rPr lang="it-IT" dirty="0" err="1"/>
              <a:t>needing</a:t>
            </a:r>
            <a:r>
              <a:rPr lang="it-IT" dirty="0"/>
              <a:t> </a:t>
            </a:r>
            <a:r>
              <a:rPr lang="it-IT" dirty="0" err="1"/>
              <a:t>starts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69229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Must </a:t>
            </a:r>
            <a:r>
              <a:rPr lang="it-IT" dirty="0" err="1"/>
              <a:t>accompany</a:t>
            </a:r>
            <a:r>
              <a:rPr lang="it-IT" dirty="0"/>
              <a:t> the </a:t>
            </a:r>
            <a:r>
              <a:rPr lang="it-IT" dirty="0" err="1"/>
              <a:t>specimens</a:t>
            </a:r>
            <a:r>
              <a:rPr lang="it-IT" dirty="0"/>
              <a:t> </a:t>
            </a:r>
            <a:r>
              <a:rPr lang="it-IT" dirty="0" err="1"/>
              <a:t>toward</a:t>
            </a:r>
            <a:r>
              <a:rPr lang="it-IT" dirty="0"/>
              <a:t> the lab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3969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And </a:t>
            </a:r>
            <a:r>
              <a:rPr lang="it-IT" dirty="0" err="1"/>
              <a:t>verify</a:t>
            </a:r>
            <a:r>
              <a:rPr lang="it-IT" dirty="0"/>
              <a:t> </a:t>
            </a:r>
            <a:r>
              <a:rPr lang="it-IT" dirty="0" err="1"/>
              <a:t>each</a:t>
            </a:r>
            <a:r>
              <a:rPr lang="it-IT" dirty="0"/>
              <a:t> step.</a:t>
            </a:r>
          </a:p>
          <a:p>
            <a:r>
              <a:rPr lang="en-US" dirty="0"/>
              <a:t>When the transport bag is opened, each sample must have already been labeled and the technician has only the task of recognizing and verifying it.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9491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7738" y="744538"/>
            <a:ext cx="4962525" cy="3722687"/>
          </a:xfrm>
          <a:ln/>
        </p:spPr>
      </p:sp>
      <p:sp>
        <p:nvSpPr>
          <p:cNvPr id="14131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dirty="0"/>
              <a:t>Is it </a:t>
            </a:r>
            <a:r>
              <a:rPr lang="it-IT" dirty="0" err="1"/>
              <a:t>better</a:t>
            </a:r>
            <a:r>
              <a:rPr lang="it-IT" dirty="0"/>
              <a:t> to </a:t>
            </a:r>
            <a:r>
              <a:rPr lang="it-IT" dirty="0" err="1"/>
              <a:t>have</a:t>
            </a:r>
            <a:r>
              <a:rPr lang="it-IT" dirty="0"/>
              <a:t> our </a:t>
            </a:r>
            <a:r>
              <a:rPr lang="it-IT" dirty="0" err="1"/>
              <a:t>own</a:t>
            </a:r>
            <a:r>
              <a:rPr lang="it-IT" dirty="0"/>
              <a:t>, </a:t>
            </a:r>
            <a:r>
              <a:rPr lang="it-IT" dirty="0" err="1"/>
              <a:t>essential</a:t>
            </a:r>
            <a:r>
              <a:rPr lang="it-IT" dirty="0"/>
              <a:t> lab or a high tech shared lab? We </a:t>
            </a:r>
            <a:r>
              <a:rPr lang="it-IT" dirty="0" err="1"/>
              <a:t>need</a:t>
            </a:r>
            <a:r>
              <a:rPr lang="it-IT" dirty="0"/>
              <a:t> good and </a:t>
            </a:r>
            <a:r>
              <a:rPr lang="it-IT" dirty="0" err="1"/>
              <a:t>productive</a:t>
            </a:r>
            <a:r>
              <a:rPr lang="it-IT" dirty="0"/>
              <a:t> </a:t>
            </a:r>
          </a:p>
          <a:p>
            <a:r>
              <a:rPr lang="it-IT" dirty="0"/>
              <a:t>instruments and </a:t>
            </a:r>
            <a:r>
              <a:rPr lang="it-IT" dirty="0" err="1"/>
              <a:t>investments</a:t>
            </a:r>
            <a:r>
              <a:rPr lang="it-IT" dirty="0"/>
              <a:t>. All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characteristics</a:t>
            </a:r>
            <a:r>
              <a:rPr lang="it-IT" dirty="0"/>
              <a:t> </a:t>
            </a:r>
            <a:r>
              <a:rPr lang="it-IT" dirty="0" err="1"/>
              <a:t>leads</a:t>
            </a:r>
            <a:r>
              <a:rPr lang="it-IT" dirty="0"/>
              <a:t> to a shared laboratory.</a:t>
            </a:r>
          </a:p>
        </p:txBody>
      </p:sp>
      <p:sp>
        <p:nvSpPr>
          <p:cNvPr id="98308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CD48BE-71C5-4E01-9713-398FBBF45B1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506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image a full </a:t>
            </a:r>
            <a:r>
              <a:rPr lang="it-IT" dirty="0" err="1"/>
              <a:t>integration</a:t>
            </a:r>
            <a:r>
              <a:rPr lang="it-IT" dirty="0"/>
              <a:t> of the digital slide in the </a:t>
            </a:r>
            <a:r>
              <a:rPr lang="it-IT" dirty="0" err="1"/>
              <a:t>diagnostic</a:t>
            </a:r>
            <a:r>
              <a:rPr lang="it-IT" dirty="0"/>
              <a:t> </a:t>
            </a:r>
            <a:r>
              <a:rPr lang="it-IT"/>
              <a:t>process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95558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 diagnosis is made on a screen, it is microscopy without a microscope.</a:t>
            </a:r>
            <a:endParaRPr lang="it-IT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 file replaces the slide</a:t>
            </a:r>
            <a:endParaRPr lang="it-IT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When I say this, someone looks at me astonished, but that is exactly what will happen</a:t>
            </a:r>
            <a:endParaRPr lang="it-IT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30195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60655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 old work of the Pathologist is going to evolve: let’s manage properly this evolution</a:t>
            </a:r>
            <a:r>
              <a:rPr lang="it-IT" sz="1200" kern="120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16DB12-191A-433B-AB96-561E98A81A15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381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Paraffin</a:t>
            </a:r>
            <a:r>
              <a:rPr lang="it-IT" dirty="0"/>
              <a:t> </a:t>
            </a:r>
            <a:r>
              <a:rPr lang="it-IT" dirty="0" err="1"/>
              <a:t>blocks</a:t>
            </a:r>
            <a:r>
              <a:rPr lang="it-IT" dirty="0"/>
              <a:t> cutting machine: this </a:t>
            </a:r>
            <a:r>
              <a:rPr lang="it-IT" dirty="0" err="1"/>
              <a:t>example</a:t>
            </a:r>
            <a:r>
              <a:rPr lang="it-IT" dirty="0"/>
              <a:t> </a:t>
            </a:r>
            <a:r>
              <a:rPr lang="it-IT" dirty="0" err="1"/>
              <a:t>impressed</a:t>
            </a:r>
            <a:r>
              <a:rPr lang="it-IT" dirty="0"/>
              <a:t> me </a:t>
            </a:r>
            <a:r>
              <a:rPr lang="it-IT" dirty="0" err="1"/>
              <a:t>because</a:t>
            </a:r>
            <a:r>
              <a:rPr lang="it-IT" dirty="0"/>
              <a:t> I know that the slide  </a:t>
            </a:r>
            <a:r>
              <a:rPr lang="it-IT" dirty="0" err="1"/>
              <a:t>preparation</a:t>
            </a:r>
            <a:r>
              <a:rPr lang="it-IT" dirty="0"/>
              <a:t> is </a:t>
            </a:r>
            <a:r>
              <a:rPr lang="it-IT" dirty="0" err="1"/>
              <a:t>really</a:t>
            </a:r>
            <a:r>
              <a:rPr lang="it-IT" dirty="0"/>
              <a:t> a </a:t>
            </a:r>
            <a:r>
              <a:rPr lang="it-IT" dirty="0" err="1"/>
              <a:t>difficult</a:t>
            </a:r>
            <a:r>
              <a:rPr lang="it-IT" dirty="0"/>
              <a:t> task and so hard to </a:t>
            </a:r>
            <a:r>
              <a:rPr lang="it-IT" dirty="0" err="1"/>
              <a:t>automatize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4097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am </a:t>
            </a:r>
            <a:r>
              <a:rPr lang="it-IT" dirty="0" err="1"/>
              <a:t>going</a:t>
            </a:r>
            <a:r>
              <a:rPr lang="it-IT" dirty="0"/>
              <a:t> to expose a local </a:t>
            </a:r>
            <a:r>
              <a:rPr lang="it-IT" dirty="0" err="1"/>
              <a:t>experience</a:t>
            </a:r>
            <a:r>
              <a:rPr lang="it-IT" dirty="0"/>
              <a:t> of the </a:t>
            </a:r>
            <a:r>
              <a:rPr lang="it-IT" dirty="0" err="1"/>
              <a:t>town</a:t>
            </a:r>
            <a:r>
              <a:rPr lang="it-IT" dirty="0"/>
              <a:t> of Bologna: we are </a:t>
            </a:r>
            <a:r>
              <a:rPr lang="it-IT" dirty="0" err="1"/>
              <a:t>trying</a:t>
            </a:r>
            <a:r>
              <a:rPr lang="it-IT" dirty="0"/>
              <a:t> to </a:t>
            </a:r>
            <a:r>
              <a:rPr lang="it-IT" dirty="0" err="1"/>
              <a:t>organize</a:t>
            </a:r>
            <a:r>
              <a:rPr lang="it-IT" dirty="0"/>
              <a:t> a </a:t>
            </a:r>
          </a:p>
          <a:p>
            <a:r>
              <a:rPr lang="it-IT" dirty="0"/>
              <a:t>network of </a:t>
            </a:r>
            <a:r>
              <a:rPr lang="it-IT" dirty="0" err="1"/>
              <a:t>labs</a:t>
            </a:r>
            <a:r>
              <a:rPr lang="it-IT" dirty="0"/>
              <a:t>, not a </a:t>
            </a:r>
            <a:r>
              <a:rPr lang="it-IT" dirty="0" err="1"/>
              <a:t>simple</a:t>
            </a:r>
            <a:r>
              <a:rPr lang="it-IT" dirty="0"/>
              <a:t> fusion, with the goal to </a:t>
            </a:r>
            <a:r>
              <a:rPr lang="it-IT" dirty="0" err="1"/>
              <a:t>guarantee</a:t>
            </a:r>
            <a:r>
              <a:rPr lang="it-IT" dirty="0"/>
              <a:t> the </a:t>
            </a:r>
            <a:r>
              <a:rPr lang="it-IT" dirty="0" err="1"/>
              <a:t>presence</a:t>
            </a:r>
            <a:r>
              <a:rPr lang="it-IT" dirty="0"/>
              <a:t> of the pathologists </a:t>
            </a:r>
          </a:p>
          <a:p>
            <a:r>
              <a:rPr lang="it-IT" dirty="0" err="1"/>
              <a:t>within</a:t>
            </a:r>
            <a:r>
              <a:rPr lang="it-IT" dirty="0"/>
              <a:t> </a:t>
            </a:r>
            <a:r>
              <a:rPr lang="it-IT" dirty="0" err="1"/>
              <a:t>each</a:t>
            </a:r>
            <a:r>
              <a:rPr lang="it-IT" dirty="0"/>
              <a:t> hospital.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4974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LIS and </a:t>
            </a:r>
            <a:r>
              <a:rPr lang="it-IT" dirty="0" err="1"/>
              <a:t>whole</a:t>
            </a:r>
            <a:r>
              <a:rPr lang="it-IT" dirty="0"/>
              <a:t> digital </a:t>
            </a:r>
            <a:r>
              <a:rPr lang="it-IT" dirty="0" err="1"/>
              <a:t>slides</a:t>
            </a:r>
            <a:r>
              <a:rPr lang="it-IT" dirty="0"/>
              <a:t> are strategic to </a:t>
            </a:r>
            <a:r>
              <a:rPr lang="it-IT" dirty="0" err="1"/>
              <a:t>reach</a:t>
            </a:r>
            <a:r>
              <a:rPr lang="it-IT" dirty="0"/>
              <a:t> the goal.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391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</a:t>
            </a:r>
            <a:r>
              <a:rPr lang="it-IT" dirty="0" err="1"/>
              <a:t>other</a:t>
            </a:r>
            <a:r>
              <a:rPr lang="it-IT" dirty="0"/>
              <a:t> words, we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many</a:t>
            </a:r>
            <a:r>
              <a:rPr lang="it-IT" dirty="0"/>
              <a:t> hospitals that </a:t>
            </a:r>
            <a:r>
              <a:rPr lang="it-IT" dirty="0" err="1"/>
              <a:t>need</a:t>
            </a:r>
            <a:r>
              <a:rPr lang="it-IT" dirty="0"/>
              <a:t> </a:t>
            </a:r>
            <a:r>
              <a:rPr lang="it-IT" dirty="0" err="1"/>
              <a:t>histopathology</a:t>
            </a:r>
            <a:r>
              <a:rPr lang="it-IT" dirty="0"/>
              <a:t> </a:t>
            </a:r>
            <a:r>
              <a:rPr lang="it-IT" dirty="0" err="1"/>
              <a:t>experts</a:t>
            </a:r>
            <a:r>
              <a:rPr lang="it-IT" dirty="0"/>
              <a:t>: we can concentrate on </a:t>
            </a:r>
          </a:p>
          <a:p>
            <a:r>
              <a:rPr lang="it-IT" dirty="0" err="1"/>
              <a:t>preparing</a:t>
            </a:r>
            <a:r>
              <a:rPr lang="it-IT" dirty="0"/>
              <a:t> the </a:t>
            </a:r>
            <a:r>
              <a:rPr lang="it-IT" dirty="0" err="1"/>
              <a:t>slides</a:t>
            </a:r>
            <a:r>
              <a:rPr lang="it-IT" dirty="0"/>
              <a:t> in a "cloud lab" while the pathologists </a:t>
            </a:r>
            <a:r>
              <a:rPr lang="it-IT" dirty="0" err="1"/>
              <a:t>remain</a:t>
            </a:r>
            <a:r>
              <a:rPr lang="it-IT" dirty="0"/>
              <a:t> in hospitals and </a:t>
            </a:r>
            <a:r>
              <a:rPr lang="it-IT" dirty="0" err="1"/>
              <a:t>receive</a:t>
            </a:r>
            <a:r>
              <a:rPr lang="it-IT" dirty="0"/>
              <a:t> the </a:t>
            </a:r>
          </a:p>
          <a:p>
            <a:r>
              <a:rPr lang="it-IT" dirty="0" err="1"/>
              <a:t>slides</a:t>
            </a:r>
            <a:r>
              <a:rPr lang="it-IT" dirty="0"/>
              <a:t>, digital </a:t>
            </a:r>
            <a:r>
              <a:rPr lang="it-IT" dirty="0" err="1"/>
              <a:t>slides</a:t>
            </a:r>
            <a:r>
              <a:rPr lang="it-IT" dirty="0"/>
              <a:t>, </a:t>
            </a:r>
            <a:r>
              <a:rPr lang="it-IT" dirty="0" err="1"/>
              <a:t>according</a:t>
            </a:r>
            <a:r>
              <a:rPr lang="it-IT" dirty="0"/>
              <a:t> to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competence</a:t>
            </a:r>
            <a:r>
              <a:rPr lang="it-IT" dirty="0"/>
              <a:t> and not by </a:t>
            </a:r>
            <a:r>
              <a:rPr lang="it-IT" dirty="0" err="1"/>
              <a:t>origin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0B4DD1-4C4B-458A-9171-0BF0430F6D2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931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Some time ago, the LIS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dedicated</a:t>
            </a:r>
            <a:r>
              <a:rPr lang="it-IT" dirty="0"/>
              <a:t> to record the </a:t>
            </a:r>
            <a:r>
              <a:rPr lang="it-IT" dirty="0" err="1"/>
              <a:t>arrival</a:t>
            </a:r>
            <a:r>
              <a:rPr lang="it-IT" dirty="0"/>
              <a:t> of the case and </a:t>
            </a:r>
            <a:r>
              <a:rPr lang="it-IT" dirty="0" err="1"/>
              <a:t>handle</a:t>
            </a:r>
            <a:r>
              <a:rPr lang="it-IT" dirty="0"/>
              <a:t> </a:t>
            </a:r>
            <a:r>
              <a:rPr lang="it-IT" dirty="0" err="1"/>
              <a:t>billing</a:t>
            </a:r>
            <a:r>
              <a:rPr lang="it-IT" dirty="0"/>
              <a:t>, and </a:t>
            </a:r>
            <a:r>
              <a:rPr lang="it-IT" dirty="0" err="1"/>
              <a:t>when</a:t>
            </a:r>
            <a:r>
              <a:rPr lang="it-IT" dirty="0"/>
              <a:t> word processing </a:t>
            </a:r>
            <a:r>
              <a:rPr lang="it-IT" dirty="0" err="1"/>
              <a:t>became</a:t>
            </a:r>
            <a:r>
              <a:rPr lang="it-IT" dirty="0"/>
              <a:t> </a:t>
            </a:r>
            <a:r>
              <a:rPr lang="it-IT" dirty="0" err="1"/>
              <a:t>available</a:t>
            </a:r>
            <a:r>
              <a:rPr lang="it-IT" dirty="0"/>
              <a:t>,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writing</a:t>
            </a:r>
            <a:r>
              <a:rPr lang="it-IT" dirty="0"/>
              <a:t> reports. No real </a:t>
            </a:r>
            <a:r>
              <a:rPr lang="it-IT" dirty="0" err="1"/>
              <a:t>interaction</a:t>
            </a:r>
            <a:r>
              <a:rPr lang="it-IT" dirty="0"/>
              <a:t> with the laboratory </a:t>
            </a:r>
            <a:r>
              <a:rPr lang="it-IT" dirty="0" err="1"/>
              <a:t>even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the machines of the clinical pathologist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already</a:t>
            </a:r>
            <a:r>
              <a:rPr lang="it-IT" dirty="0"/>
              <a:t> </a:t>
            </a:r>
            <a:r>
              <a:rPr lang="it-IT" dirty="0" err="1"/>
              <a:t>widely</a:t>
            </a:r>
            <a:r>
              <a:rPr lang="it-IT" dirty="0"/>
              <a:t> </a:t>
            </a:r>
            <a:r>
              <a:rPr lang="it-IT" dirty="0" err="1"/>
              <a:t>interconnected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In the </a:t>
            </a:r>
            <a:r>
              <a:rPr lang="it-IT" dirty="0" err="1"/>
              <a:t>reorganization</a:t>
            </a:r>
            <a:r>
              <a:rPr lang="it-IT" dirty="0"/>
              <a:t>, LIS is strategic.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2991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 </a:t>
            </a:r>
            <a:r>
              <a:rPr lang="it-IT" dirty="0" err="1"/>
              <a:t>managing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 with special </a:t>
            </a:r>
            <a:r>
              <a:rPr lang="it-IT" dirty="0" err="1"/>
              <a:t>characteristics</a:t>
            </a:r>
            <a:r>
              <a:rPr lang="it-IT" dirty="0"/>
              <a:t> is </a:t>
            </a:r>
            <a:r>
              <a:rPr lang="it-IT" dirty="0" err="1"/>
              <a:t>necessary</a:t>
            </a:r>
            <a:r>
              <a:rPr lang="it-IT" dirty="0"/>
              <a:t> for pathologists </a:t>
            </a:r>
            <a:r>
              <a:rPr lang="it-IT" dirty="0" err="1"/>
              <a:t>today</a:t>
            </a:r>
            <a:r>
              <a:rPr lang="it-IT" dirty="0"/>
              <a:t>, that </a:t>
            </a:r>
            <a:r>
              <a:rPr lang="it-IT" dirty="0" err="1"/>
              <a:t>records</a:t>
            </a:r>
            <a:r>
              <a:rPr lang="it-IT" dirty="0"/>
              <a:t> </a:t>
            </a:r>
          </a:p>
          <a:p>
            <a:r>
              <a:rPr lang="it-IT" dirty="0"/>
              <a:t>the </a:t>
            </a:r>
            <a:r>
              <a:rPr lang="it-IT" dirty="0" err="1"/>
              <a:t>tracking</a:t>
            </a:r>
            <a:r>
              <a:rPr lang="it-IT" dirty="0"/>
              <a:t> of </a:t>
            </a:r>
            <a:r>
              <a:rPr lang="it-IT" dirty="0" err="1"/>
              <a:t>operations</a:t>
            </a:r>
            <a:r>
              <a:rPr lang="it-IT" dirty="0"/>
              <a:t>, </a:t>
            </a:r>
            <a:r>
              <a:rPr lang="it-IT" dirty="0" err="1"/>
              <a:t>accomplishes</a:t>
            </a:r>
            <a:r>
              <a:rPr lang="it-IT" dirty="0"/>
              <a:t> the digital slide and </a:t>
            </a:r>
            <a:r>
              <a:rPr lang="it-IT" dirty="0" err="1"/>
              <a:t>gives</a:t>
            </a:r>
            <a:r>
              <a:rPr lang="it-IT" dirty="0"/>
              <a:t> </a:t>
            </a:r>
            <a:r>
              <a:rPr lang="it-IT" dirty="0" err="1"/>
              <a:t>assistance</a:t>
            </a:r>
            <a:r>
              <a:rPr lang="it-IT" dirty="0"/>
              <a:t> in </a:t>
            </a:r>
            <a:r>
              <a:rPr lang="it-IT" dirty="0" err="1"/>
              <a:t>drafting</a:t>
            </a:r>
            <a:r>
              <a:rPr lang="it-IT" dirty="0"/>
              <a:t> the </a:t>
            </a:r>
          </a:p>
          <a:p>
            <a:r>
              <a:rPr lang="it-IT" dirty="0"/>
              <a:t>report.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618D3-5F97-42E3-B10E-5972E34B4682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414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51777-E164-4265-9862-228BB3145FA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advTm="10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8CF61-9922-4990-B2B1-298F23BE76D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advTm="10000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8CF61-9922-4990-B2B1-298F23BE76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289312"/>
      </p:ext>
    </p:extLst>
  </p:cSld>
  <p:clrMapOvr>
    <a:masterClrMapping/>
  </p:clrMapOvr>
  <p:transition advTm="10000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3B95E-D8AC-4B92-8A19-CADBCB80BB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71282"/>
      </p:ext>
    </p:extLst>
  </p:cSld>
  <p:clrMapOvr>
    <a:masterClrMapping/>
  </p:clrMapOvr>
  <p:transition advTm="10000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FFF4A-5275-4A50-993C-0ECE89B9F8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8859882"/>
      </p:ext>
    </p:extLst>
  </p:cSld>
  <p:clrMapOvr>
    <a:masterClrMapping/>
  </p:clrMapOvr>
  <p:transition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8197B-FDB2-461D-A6FD-F883C3C0FC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1209872"/>
      </p:ext>
    </p:extLst>
  </p:cSld>
  <p:clrMapOvr>
    <a:masterClrMapping/>
  </p:clrMapOvr>
  <p:transition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D7705-00A8-474F-A90A-2EFF7544A1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505976"/>
      </p:ext>
    </p:extLst>
  </p:cSld>
  <p:clrMapOvr>
    <a:masterClrMapping/>
  </p:clrMapOvr>
  <p:transition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2477-5189-41CE-B4C7-DAA33B9E18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0776235"/>
      </p:ext>
    </p:extLst>
  </p:cSld>
  <p:clrMapOvr>
    <a:masterClrMapping/>
  </p:clrMapOvr>
  <p:transition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03E7-45C3-480E-8DB5-A401CD49B3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9875212"/>
      </p:ext>
    </p:extLst>
  </p:cSld>
  <p:clrMapOvr>
    <a:masterClrMapping/>
  </p:clrMapOvr>
  <p:transition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D1520-B108-4CD1-9CDD-060D53425F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38189"/>
      </p:ext>
    </p:extLst>
  </p:cSld>
  <p:clrMapOvr>
    <a:masterClrMapping/>
  </p:clrMapOvr>
  <p:transition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597F1-8901-466E-B413-86ADD23AC6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178757"/>
      </p:ext>
    </p:extLst>
  </p:cSld>
  <p:clrMapOvr>
    <a:masterClrMapping/>
  </p:clrMapOvr>
  <p:transition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6D2DF-AECB-48FB-86B5-6BA445AC60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4637554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3B95E-D8AC-4B92-8A19-CADBCB80BBA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advTm="10000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19E22-CD56-470B-8A13-DF5BF34203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5903253"/>
      </p:ext>
    </p:extLst>
  </p:cSld>
  <p:clrMapOvr>
    <a:masterClrMapping/>
  </p:clrMapOvr>
  <p:transition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D3B81-C443-4997-BA15-1C67AF951D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0333348"/>
      </p:ext>
    </p:extLst>
  </p:cSld>
  <p:clrMapOvr>
    <a:masterClrMapping/>
  </p:clrMapOvr>
  <p:transition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F42A7-411B-40D2-B8A1-78E9C5D182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070874"/>
      </p:ext>
    </p:extLst>
  </p:cSld>
  <p:clrMapOvr>
    <a:masterClrMapping/>
  </p:clrMapOvr>
  <p:transition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AB9A0-4393-462B-BB23-47CF0956EB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565462"/>
      </p:ext>
    </p:extLst>
  </p:cSld>
  <p:clrMapOvr>
    <a:masterClrMapping/>
  </p:clrMapOvr>
  <p:transition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8A5695BB-B0EC-4548-9598-9BDE2158C72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5303873"/>
      </p:ext>
    </p:extLst>
  </p:cSld>
  <p:clrMapOvr>
    <a:masterClrMapping/>
  </p:clrMapOvr>
  <p:transition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E1DCE42-229B-4BB9-BD97-5B93D79EC1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78781497"/>
      </p:ext>
    </p:extLst>
  </p:cSld>
  <p:clrMapOvr>
    <a:masterClrMapping/>
  </p:clrMapOvr>
  <p:transition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7E10F84E-4283-4033-99CB-F50558B3F59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5835815"/>
      </p:ext>
    </p:extLst>
  </p:cSld>
  <p:clrMapOvr>
    <a:masterClrMapping/>
  </p:clrMapOvr>
  <p:transition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2BEE4462-7223-46CD-A563-48E28C17DE8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06315728"/>
      </p:ext>
    </p:extLst>
  </p:cSld>
  <p:clrMapOvr>
    <a:masterClrMapping/>
  </p:clrMapOvr>
  <p:transition>
    <p:dissolv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5B244E60-CCF0-4D02-BD8A-A42D2D1A971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98664619"/>
      </p:ext>
    </p:extLst>
  </p:cSld>
  <p:clrMapOvr>
    <a:masterClrMapping/>
  </p:clrMapOvr>
  <p:transition>
    <p:dissolv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752EC265-8F80-4DE1-9C7D-72339C56566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11128116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9217"/>
            <a:ext cx="903605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7362825" y="6400800"/>
            <a:ext cx="1588" cy="198438"/>
          </a:xfrm>
          <a:prstGeom prst="line">
            <a:avLst/>
          </a:prstGeom>
          <a:noFill/>
          <a:ln w="12700">
            <a:solidFill>
              <a:srgbClr val="666666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cs typeface="+mn-cs"/>
            </a:endParaRPr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0" y="2205038"/>
            <a:ext cx="9144000" cy="0"/>
          </a:xfrm>
          <a:prstGeom prst="line">
            <a:avLst/>
          </a:prstGeom>
          <a:noFill/>
          <a:ln w="9525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cs typeface="+mn-cs"/>
            </a:endParaRPr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319342"/>
            <a:ext cx="7772400" cy="1470025"/>
          </a:xfrm>
        </p:spPr>
        <p:txBody>
          <a:bodyPr/>
          <a:lstStyle>
            <a:lvl1pPr algn="ctr">
              <a:defRPr sz="3600">
                <a:solidFill>
                  <a:srgbClr val="229BB8"/>
                </a:solidFill>
              </a:defRPr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54281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rgbClr val="B5002F"/>
                </a:solidFill>
              </a:defRPr>
            </a:lvl1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4B9C9DAF-FA0B-4849-B77F-64EE2EEE331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815FEFBF-0A8B-4957-9EA7-14AE407171D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0009536"/>
      </p:ext>
    </p:extLst>
  </p:cSld>
  <p:clrMapOvr>
    <a:masterClrMapping/>
  </p:clrMapOvr>
  <p:transition>
    <p:dissolv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4A8E090-A91A-43B4-9A92-9A7928E2DEC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17291776"/>
      </p:ext>
    </p:extLst>
  </p:cSld>
  <p:clrMapOvr>
    <a:masterClrMapping/>
  </p:clrMapOvr>
  <p:transition>
    <p:dissolv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E6781EE2-3385-4279-BC7C-C5AE125CF54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327662"/>
      </p:ext>
    </p:extLst>
  </p:cSld>
  <p:clrMapOvr>
    <a:masterClrMapping/>
  </p:clrMapOvr>
  <p:transition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76D2E30-74FE-4573-B90F-BCA2B477FCC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51638816"/>
      </p:ext>
    </p:extLst>
  </p:cSld>
  <p:clrMapOvr>
    <a:masterClrMapping/>
  </p:clrMapOvr>
  <p:transition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D8BBF995-07E0-449F-86F3-9CED35945A3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61173254"/>
      </p:ext>
    </p:extLst>
  </p:cSld>
  <p:clrMapOvr>
    <a:masterClrMapping/>
  </p:clrMapOvr>
  <p:transition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8E043F76-BC5D-4304-A1C0-83ABFB1C2ED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01075211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CA54E-2689-4910-8A27-37AA49115E93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4AE8A-ED18-49DC-A78C-FC2F0856F8A7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3962B-850B-4C9F-8C82-BDAB303B413D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295C4-1DBF-43AF-96DA-73488F0FC029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51ADF-D5A1-4BCF-95DC-89D787648F24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F091F-94CC-4B9D-9D07-2B32EBB09AFF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A04E6-F3E7-40E6-896D-332E6DE5874D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763C1-5963-443A-8E8B-401D0AAE3E2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advTm="10000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B15E9-0BED-4C5F-9425-DEA735D65748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C5BF9-71AC-4E0D-BA60-822A880555EF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38925" y="1341442"/>
            <a:ext cx="2058988" cy="47847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2" y="1341442"/>
            <a:ext cx="6029325" cy="47847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793BB-701F-4083-9AF5-AF74CDF30292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9217"/>
            <a:ext cx="903605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7362825" y="6400800"/>
            <a:ext cx="1588" cy="198438"/>
          </a:xfrm>
          <a:prstGeom prst="line">
            <a:avLst/>
          </a:prstGeom>
          <a:noFill/>
          <a:ln w="12700">
            <a:solidFill>
              <a:srgbClr val="666666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cs typeface="+mn-cs"/>
            </a:endParaRPr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0" y="2205038"/>
            <a:ext cx="9144000" cy="0"/>
          </a:xfrm>
          <a:prstGeom prst="line">
            <a:avLst/>
          </a:prstGeom>
          <a:noFill/>
          <a:ln w="9525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cs typeface="+mn-cs"/>
            </a:endParaRPr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319342"/>
            <a:ext cx="7772400" cy="1470025"/>
          </a:xfrm>
        </p:spPr>
        <p:txBody>
          <a:bodyPr/>
          <a:lstStyle>
            <a:lvl1pPr algn="ctr">
              <a:defRPr sz="3600">
                <a:solidFill>
                  <a:srgbClr val="229BB8"/>
                </a:solidFill>
              </a:defRPr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54281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rgbClr val="B5002F"/>
                </a:solidFill>
              </a:defRPr>
            </a:lvl1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F9E5019F-5CAC-40C1-B3FE-86366C80A9C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77B9A-0E18-438D-8040-7CB5D99A8CC0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B0B7B-4E45-4AED-AD00-60D20196676A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FA656-E359-4269-BB6F-A2E0FFB26826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65819-D2CB-4426-9618-F83B9B8212B0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7270D-2D46-4DEE-947E-ABEA7B3A13AE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C0DDE-65BD-4832-B9CD-F2DA3FB66F8F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09746-2688-47EB-BF90-726425570A3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advTm="10000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0B3D2-9F7D-47F8-B544-3A5720D6049A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7322A-9473-4CD4-AB6A-E9CB8A93F37E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7B178-CBD4-46D1-B5ED-02A54261A1A4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38925" y="1341442"/>
            <a:ext cx="2058988" cy="47847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2" y="1341442"/>
            <a:ext cx="6029325" cy="47847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EF284-D9A4-47DA-96A5-9DB3EF6B4AAD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9217"/>
            <a:ext cx="903605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7362825" y="6400800"/>
            <a:ext cx="1588" cy="198438"/>
          </a:xfrm>
          <a:prstGeom prst="line">
            <a:avLst/>
          </a:prstGeom>
          <a:noFill/>
          <a:ln w="12700">
            <a:solidFill>
              <a:srgbClr val="666666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cs typeface="+mn-cs"/>
            </a:endParaRPr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0" y="2205038"/>
            <a:ext cx="9144000" cy="0"/>
          </a:xfrm>
          <a:prstGeom prst="line">
            <a:avLst/>
          </a:prstGeom>
          <a:noFill/>
          <a:ln w="9525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cs typeface="+mn-cs"/>
            </a:endParaRPr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319342"/>
            <a:ext cx="7772400" cy="1470025"/>
          </a:xfrm>
        </p:spPr>
        <p:txBody>
          <a:bodyPr/>
          <a:lstStyle>
            <a:lvl1pPr algn="ctr">
              <a:defRPr sz="3600">
                <a:solidFill>
                  <a:srgbClr val="229BB8"/>
                </a:solidFill>
              </a:defRPr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54281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rgbClr val="B5002F"/>
                </a:solidFill>
              </a:defRPr>
            </a:lvl1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sz="1200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7CE5462-19AB-422F-9D21-3AE2F8F7E57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CDF35D7-0D14-4389-AB52-A53D332B38B3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C3089C3-0572-44E8-AD4F-63C1077B74DA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2F99B67-317D-47DE-9DF2-F9B13F6C6485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03D5D80-2F9A-4A77-AFEB-B55AC3862691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05C5226-477A-4B8E-96BC-50CCE06AA4EE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18BF9-0603-481F-B297-578C6A591CD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advTm="10000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2CF6192-C5EB-4527-9528-0E0DCFDFE56F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72B6C53-F8D7-40E1-AD81-E048C2EE83CB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94F8410-57B0-435A-BC6E-4D380025B455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86D81B8-D773-42BC-87F5-105309947938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38925" y="1341442"/>
            <a:ext cx="2058988" cy="47847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2" y="1341442"/>
            <a:ext cx="6029325" cy="47847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6523D04-3EBB-4186-8124-4EA336C013B7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9217"/>
            <a:ext cx="903605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7362825" y="6400800"/>
            <a:ext cx="1588" cy="198438"/>
          </a:xfrm>
          <a:prstGeom prst="line">
            <a:avLst/>
          </a:prstGeom>
          <a:noFill/>
          <a:ln w="12700">
            <a:solidFill>
              <a:srgbClr val="666666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0" y="2205038"/>
            <a:ext cx="9144000" cy="0"/>
          </a:xfrm>
          <a:prstGeom prst="line">
            <a:avLst/>
          </a:prstGeom>
          <a:noFill/>
          <a:ln w="9525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319342"/>
            <a:ext cx="7772400" cy="1470025"/>
          </a:xfrm>
        </p:spPr>
        <p:txBody>
          <a:bodyPr/>
          <a:lstStyle>
            <a:lvl1pPr algn="ctr">
              <a:defRPr sz="3600">
                <a:solidFill>
                  <a:srgbClr val="229BB8"/>
                </a:solidFill>
              </a:defRPr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54281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rgbClr val="B5002F"/>
                </a:solidFill>
              </a:defRPr>
            </a:lvl1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6FC220B3-8CC5-4F84-ACB0-5110AC2BD35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5D1F8-93F8-4E7D-8300-818A9A320945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746C0-8379-4F89-8D05-A172DA3B200A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AF0D7-CCEE-47CA-A631-D498D51B5953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6F4ED-DE20-491B-858C-4CA9246E330B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E4854-D3D5-40F7-BBD6-8763C6984E3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advTm="10000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1B7D5-BFCD-46FA-8FDD-F719E0742E27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1125B-2B78-469B-BDFE-EFF446FF1967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2A5A0-6D08-47EB-AFB7-1ACF7250BDA2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C9C2D-7E36-415C-9D34-CBD5CFE497CA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174F6-90A2-470B-BB08-5613A2F7C784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38925" y="1341442"/>
            <a:ext cx="2058988" cy="47847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2" y="1341442"/>
            <a:ext cx="6029325" cy="47847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2E342-53B7-4A45-8F2B-52AD5A8CBC7F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9217"/>
            <a:ext cx="903605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7362825" y="6400800"/>
            <a:ext cx="1588" cy="198438"/>
          </a:xfrm>
          <a:prstGeom prst="line">
            <a:avLst/>
          </a:prstGeom>
          <a:noFill/>
          <a:ln w="12700">
            <a:solidFill>
              <a:srgbClr val="666666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0" y="2205038"/>
            <a:ext cx="9144000" cy="0"/>
          </a:xfrm>
          <a:prstGeom prst="line">
            <a:avLst/>
          </a:prstGeom>
          <a:noFill/>
          <a:ln w="9525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319342"/>
            <a:ext cx="7772400" cy="1470025"/>
          </a:xfrm>
        </p:spPr>
        <p:txBody>
          <a:bodyPr/>
          <a:lstStyle>
            <a:lvl1pPr algn="ctr">
              <a:defRPr sz="3600">
                <a:solidFill>
                  <a:srgbClr val="229BB8"/>
                </a:solidFill>
              </a:defRPr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54281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rgbClr val="B5002F"/>
                </a:solidFill>
              </a:defRPr>
            </a:lvl1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D04090EB-00B4-422B-BB6C-4A07FD4D195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5A29E59-18EA-4473-9EDA-8C3A0AB3BE22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146F342-2679-4B30-98EB-5DDECF3F418F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3A6E0AF-AF15-4F6E-BD2F-AEE7CABF8BB2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9D8BA-6270-4D3B-881C-C0684EBBBCC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advTm="10000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3D55D2B-99F4-45AD-8D64-765695C4483E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0B0C1C8-8496-4955-8749-81A66F102757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863D2DE-BF77-4C86-AC24-BA271B9B21F5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9F82E61-E1AF-4273-B599-9C0C7B213ED0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E43D032-E0DC-4C70-9655-73CD21E6F78E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AB31AE9-7E31-4544-834C-13D34AD17E6C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38925" y="1341442"/>
            <a:ext cx="2058988" cy="47847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2" y="1341442"/>
            <a:ext cx="6029325" cy="47847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98A3098-CBFE-4390-9F7D-175F1A63977A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advTm="10000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FFF4A-5275-4A50-993C-0ECE89B9F88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837175"/>
      </p:ext>
    </p:extLst>
  </p:cSld>
  <p:clrMapOvr>
    <a:masterClrMapping/>
  </p:clrMapOvr>
  <p:transition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8197B-FDB2-461D-A6FD-F883C3C0FC9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3202"/>
      </p:ext>
    </p:extLst>
  </p:cSld>
  <p:clrMapOvr>
    <a:masterClrMapping/>
  </p:clrMapOvr>
  <p:transition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D7705-00A8-474F-A90A-2EFF7544A10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28274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FB9E6-2621-48B2-878D-9F36EC8D307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advTm="10000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2477-5189-41CE-B4C7-DAA33B9E18C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09053"/>
      </p:ext>
    </p:extLst>
  </p:cSld>
  <p:clrMapOvr>
    <a:masterClrMapping/>
  </p:clrMapOvr>
  <p:transition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03E7-45C3-480E-8DB5-A401CD49B3E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991758"/>
      </p:ext>
    </p:extLst>
  </p:cSld>
  <p:clrMapOvr>
    <a:masterClrMapping/>
  </p:clrMapOvr>
  <p:transition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D1520-B108-4CD1-9CDD-060D53425F6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42321"/>
      </p:ext>
    </p:extLst>
  </p:cSld>
  <p:clrMapOvr>
    <a:masterClrMapping/>
  </p:clrMapOvr>
  <p:transition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597F1-8901-466E-B413-86ADD23AC6B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72840"/>
      </p:ext>
    </p:extLst>
  </p:cSld>
  <p:clrMapOvr>
    <a:masterClrMapping/>
  </p:clrMapOvr>
  <p:transition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6D2DF-AECB-48FB-86B5-6BA445AC609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31683"/>
      </p:ext>
    </p:extLst>
  </p:cSld>
  <p:clrMapOvr>
    <a:masterClrMapping/>
  </p:clrMapOvr>
  <p:transition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19E22-CD56-470B-8A13-DF5BF342032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23113"/>
      </p:ext>
    </p:extLst>
  </p:cSld>
  <p:clrMapOvr>
    <a:masterClrMapping/>
  </p:clrMapOvr>
  <p:transition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D3B81-C443-4997-BA15-1C67AF951DB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91351"/>
      </p:ext>
    </p:extLst>
  </p:cSld>
  <p:clrMapOvr>
    <a:masterClrMapping/>
  </p:clrMapOvr>
  <p:transition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F42A7-411B-40D2-B8A1-78E9C5D182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61501"/>
      </p:ext>
    </p:extLst>
  </p:cSld>
  <p:clrMapOvr>
    <a:masterClrMapping/>
  </p:clrMapOvr>
  <p:transition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AB9A0-4393-462B-BB23-47CF0956EB5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44209"/>
      </p:ext>
    </p:extLst>
  </p:cSld>
  <p:clrMapOvr>
    <a:masterClrMapping/>
  </p:clrMapOvr>
  <p:transition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FFF4A-5275-4A50-993C-0ECE89B9F88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5506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E0A81-08A7-47AC-A4EB-B8C592B0F4C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advTm="10000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8197B-FDB2-461D-A6FD-F883C3C0FC9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77563"/>
      </p:ext>
    </p:extLst>
  </p:cSld>
  <p:clrMapOvr>
    <a:masterClrMapping/>
  </p:clrMapOvr>
  <p:transition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D7705-00A8-474F-A90A-2EFF7544A10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759310"/>
      </p:ext>
    </p:extLst>
  </p:cSld>
  <p:clrMapOvr>
    <a:masterClrMapping/>
  </p:clrMapOvr>
  <p:transition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2477-5189-41CE-B4C7-DAA33B9E18C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676031"/>
      </p:ext>
    </p:extLst>
  </p:cSld>
  <p:clrMapOvr>
    <a:masterClrMapping/>
  </p:clrMapOvr>
  <p:transition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03E7-45C3-480E-8DB5-A401CD49B3E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1972"/>
      </p:ext>
    </p:extLst>
  </p:cSld>
  <p:clrMapOvr>
    <a:masterClrMapping/>
  </p:clrMapOvr>
  <p:transition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D1520-B108-4CD1-9CDD-060D53425F6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61827"/>
      </p:ext>
    </p:extLst>
  </p:cSld>
  <p:clrMapOvr>
    <a:masterClrMapping/>
  </p:clrMapOvr>
  <p:transition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597F1-8901-466E-B413-86ADD23AC6B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848030"/>
      </p:ext>
    </p:extLst>
  </p:cSld>
  <p:clrMapOvr>
    <a:masterClrMapping/>
  </p:clrMapOvr>
  <p:transition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6D2DF-AECB-48FB-86B5-6BA445AC609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69466"/>
      </p:ext>
    </p:extLst>
  </p:cSld>
  <p:clrMapOvr>
    <a:masterClrMapping/>
  </p:clrMapOvr>
  <p:transition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19E22-CD56-470B-8A13-DF5BF342032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7952"/>
      </p:ext>
    </p:extLst>
  </p:cSld>
  <p:clrMapOvr>
    <a:masterClrMapping/>
  </p:clrMapOvr>
  <p:transition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D3B81-C443-4997-BA15-1C67AF951DB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85372"/>
      </p:ext>
    </p:extLst>
  </p:cSld>
  <p:clrMapOvr>
    <a:masterClrMapping/>
  </p:clrMapOvr>
  <p:transition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F42A7-411B-40D2-B8A1-78E9C5D182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971591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4FD39-91A7-4E59-B51F-E1D8200490B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advTm="10000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AB9A0-4393-462B-BB23-47CF0956EB5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238971"/>
      </p:ext>
    </p:extLst>
  </p:cSld>
  <p:clrMapOvr>
    <a:masterClrMapping/>
  </p:clrMapOvr>
  <p:transition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51777-E164-4265-9862-228BB3145F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24841"/>
      </p:ext>
    </p:extLst>
  </p:cSld>
  <p:clrMapOvr>
    <a:masterClrMapping/>
  </p:clrMapOvr>
  <p:transition advTm="10000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763C1-5963-443A-8E8B-401D0AAE3E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3903"/>
      </p:ext>
    </p:extLst>
  </p:cSld>
  <p:clrMapOvr>
    <a:masterClrMapping/>
  </p:clrMapOvr>
  <p:transition advTm="10000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09746-2688-47EB-BF90-726425570A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59074"/>
      </p:ext>
    </p:extLst>
  </p:cSld>
  <p:clrMapOvr>
    <a:masterClrMapping/>
  </p:clrMapOvr>
  <p:transition advTm="10000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18BF9-0603-481F-B297-578C6A591C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58964"/>
      </p:ext>
    </p:extLst>
  </p:cSld>
  <p:clrMapOvr>
    <a:masterClrMapping/>
  </p:clrMapOvr>
  <p:transition advTm="10000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E4854-D3D5-40F7-BBD6-8763C6984E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657552"/>
      </p:ext>
    </p:extLst>
  </p:cSld>
  <p:clrMapOvr>
    <a:masterClrMapping/>
  </p:clrMapOvr>
  <p:transition advTm="10000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9D8BA-6270-4D3B-881C-C0684EBBBC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74314"/>
      </p:ext>
    </p:extLst>
  </p:cSld>
  <p:clrMapOvr>
    <a:masterClrMapping/>
  </p:clrMapOvr>
  <p:transition advTm="10000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FB9E6-2621-48B2-878D-9F36EC8D30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06021"/>
      </p:ext>
    </p:extLst>
  </p:cSld>
  <p:clrMapOvr>
    <a:masterClrMapping/>
  </p:clrMapOvr>
  <p:transition advTm="10000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E0A81-08A7-47AC-A4EB-B8C592B0F4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20086"/>
      </p:ext>
    </p:extLst>
  </p:cSld>
  <p:clrMapOvr>
    <a:masterClrMapping/>
  </p:clrMapOvr>
  <p:transition advTm="10000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4FD39-91A7-4E59-B51F-E1D8200490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534841"/>
      </p:ext>
    </p:extLst>
  </p:cSld>
  <p:clrMapOvr>
    <a:masterClrMapping/>
  </p:clrMapOvr>
  <p:transition advTm="10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904B4B-368B-40E3-8571-21B55664F6D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75" r:id="rId1"/>
    <p:sldLayoutId id="2147486676" r:id="rId2"/>
    <p:sldLayoutId id="2147486677" r:id="rId3"/>
    <p:sldLayoutId id="2147486678" r:id="rId4"/>
    <p:sldLayoutId id="2147486679" r:id="rId5"/>
    <p:sldLayoutId id="2147486680" r:id="rId6"/>
    <p:sldLayoutId id="2147486681" r:id="rId7"/>
    <p:sldLayoutId id="2147486682" r:id="rId8"/>
    <p:sldLayoutId id="2147486683" r:id="rId9"/>
    <p:sldLayoutId id="2147486684" r:id="rId10"/>
    <p:sldLayoutId id="2147486685" r:id="rId11"/>
  </p:sldLayoutIdLst>
  <p:transition advTm="10000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89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6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54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CEED2DD-864A-42A1-9D2B-F628B98996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39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21" r:id="rId1"/>
    <p:sldLayoutId id="2147487722" r:id="rId2"/>
    <p:sldLayoutId id="2147487723" r:id="rId3"/>
    <p:sldLayoutId id="2147487724" r:id="rId4"/>
    <p:sldLayoutId id="2147487725" r:id="rId5"/>
    <p:sldLayoutId id="2147487726" r:id="rId6"/>
    <p:sldLayoutId id="2147487727" r:id="rId7"/>
    <p:sldLayoutId id="2147487728" r:id="rId8"/>
    <p:sldLayoutId id="2147487729" r:id="rId9"/>
    <p:sldLayoutId id="2147487730" r:id="rId10"/>
    <p:sldLayoutId id="2147487731" r:id="rId11"/>
    <p:sldLayoutId id="2147487732" r:id="rId12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291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91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91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FFFFFF"/>
                </a:solidFill>
              </a:defRPr>
            </a:lvl1pPr>
          </a:lstStyle>
          <a:p>
            <a:fld id="{21E25A10-5052-41D2-9476-461E205B3E12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59682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734" r:id="rId1"/>
    <p:sldLayoutId id="2147487735" r:id="rId2"/>
    <p:sldLayoutId id="2147487736" r:id="rId3"/>
    <p:sldLayoutId id="2147487737" r:id="rId4"/>
    <p:sldLayoutId id="2147487738" r:id="rId5"/>
    <p:sldLayoutId id="2147487739" r:id="rId6"/>
    <p:sldLayoutId id="2147487740" r:id="rId7"/>
    <p:sldLayoutId id="2147487741" r:id="rId8"/>
    <p:sldLayoutId id="2147487742" r:id="rId9"/>
    <p:sldLayoutId id="2147487743" r:id="rId10"/>
    <p:sldLayoutId id="2147487744" r:id="rId11"/>
    <p:sldLayoutId id="2147487745" r:id="rId12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cs typeface="Arial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cs typeface="Arial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cs typeface="Arial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cs typeface="Arial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cs typeface="Arial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9689" y="128588"/>
            <a:ext cx="4573587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91400" y="640715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b="0">
                <a:solidFill>
                  <a:srgbClr val="150E53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407150"/>
            <a:ext cx="514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b="0">
                <a:solidFill>
                  <a:srgbClr val="66666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CA3609-3C8F-40DE-A0FD-2C0242922CD2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53253" name="Line 5"/>
          <p:cNvSpPr>
            <a:spLocks noChangeShapeType="1"/>
          </p:cNvSpPr>
          <p:nvPr userDrawn="1"/>
        </p:nvSpPr>
        <p:spPr bwMode="auto">
          <a:xfrm>
            <a:off x="7362825" y="6400800"/>
            <a:ext cx="1588" cy="198438"/>
          </a:xfrm>
          <a:prstGeom prst="line">
            <a:avLst/>
          </a:prstGeom>
          <a:noFill/>
          <a:ln w="12700">
            <a:solidFill>
              <a:srgbClr val="666666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cs typeface="+mn-cs"/>
            </a:endParaRPr>
          </a:p>
        </p:txBody>
      </p:sp>
      <p:sp>
        <p:nvSpPr>
          <p:cNvPr id="53254" name="Line 6"/>
          <p:cNvSpPr>
            <a:spLocks noChangeShapeType="1"/>
          </p:cNvSpPr>
          <p:nvPr userDrawn="1"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9525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cs typeface="+mn-cs"/>
            </a:endParaRP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341442"/>
            <a:ext cx="82296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 i masteren</a:t>
            </a:r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76475"/>
            <a:ext cx="8229600" cy="3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325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3258" name="Line 10"/>
          <p:cNvSpPr>
            <a:spLocks noChangeShapeType="1"/>
          </p:cNvSpPr>
          <p:nvPr userDrawn="1"/>
        </p:nvSpPr>
        <p:spPr bwMode="auto">
          <a:xfrm>
            <a:off x="539752" y="2133600"/>
            <a:ext cx="8207375" cy="0"/>
          </a:xfrm>
          <a:prstGeom prst="line">
            <a:avLst/>
          </a:prstGeom>
          <a:noFill/>
          <a:ln w="38100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38" r:id="rId1"/>
    <p:sldLayoutId id="2147486686" r:id="rId2"/>
    <p:sldLayoutId id="2147486687" r:id="rId3"/>
    <p:sldLayoutId id="2147486688" r:id="rId4"/>
    <p:sldLayoutId id="2147486689" r:id="rId5"/>
    <p:sldLayoutId id="2147486690" r:id="rId6"/>
    <p:sldLayoutId id="2147486691" r:id="rId7"/>
    <p:sldLayoutId id="2147486692" r:id="rId8"/>
    <p:sldLayoutId id="2147486693" r:id="rId9"/>
    <p:sldLayoutId id="2147486694" r:id="rId10"/>
    <p:sldLayoutId id="2147486695" r:id="rId11"/>
  </p:sldLayoutIdLst>
  <p:transition advTm="10000"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rgbClr val="0055B0"/>
        </a:buClr>
        <a:buSzPct val="85000"/>
        <a:buFont typeface="Wingdings" pitchFamily="2" charset="2"/>
        <a:buChar char="§"/>
        <a:defRPr sz="2000">
          <a:solidFill>
            <a:srgbClr val="0055B0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itchFamily="2" charset="2"/>
        <a:buChar char="§"/>
        <a:defRPr sz="2000">
          <a:solidFill>
            <a:srgbClr val="B6012F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§"/>
        <a:defRPr>
          <a:solidFill>
            <a:srgbClr val="229BB8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2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9689" y="128588"/>
            <a:ext cx="4573587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91400" y="640715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b="0">
                <a:solidFill>
                  <a:srgbClr val="150E53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407150"/>
            <a:ext cx="514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b="0">
                <a:solidFill>
                  <a:srgbClr val="66666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29E64E-5C95-4E28-8556-21632D5C9431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53253" name="Line 5"/>
          <p:cNvSpPr>
            <a:spLocks noChangeShapeType="1"/>
          </p:cNvSpPr>
          <p:nvPr userDrawn="1"/>
        </p:nvSpPr>
        <p:spPr bwMode="auto">
          <a:xfrm>
            <a:off x="7362825" y="6400800"/>
            <a:ext cx="1588" cy="198438"/>
          </a:xfrm>
          <a:prstGeom prst="line">
            <a:avLst/>
          </a:prstGeom>
          <a:noFill/>
          <a:ln w="12700">
            <a:solidFill>
              <a:srgbClr val="666666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cs typeface="+mn-cs"/>
            </a:endParaRPr>
          </a:p>
        </p:txBody>
      </p:sp>
      <p:sp>
        <p:nvSpPr>
          <p:cNvPr id="53254" name="Line 6"/>
          <p:cNvSpPr>
            <a:spLocks noChangeShapeType="1"/>
          </p:cNvSpPr>
          <p:nvPr userDrawn="1"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9525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cs typeface="+mn-cs"/>
            </a:endParaRPr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341442"/>
            <a:ext cx="82296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 i masteren</a:t>
            </a:r>
          </a:p>
        </p:txBody>
      </p:sp>
      <p:sp>
        <p:nvSpPr>
          <p:cNvPr id="1946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76475"/>
            <a:ext cx="8229600" cy="3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325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3258" name="Line 10"/>
          <p:cNvSpPr>
            <a:spLocks noChangeShapeType="1"/>
          </p:cNvSpPr>
          <p:nvPr userDrawn="1"/>
        </p:nvSpPr>
        <p:spPr bwMode="auto">
          <a:xfrm>
            <a:off x="539752" y="2133600"/>
            <a:ext cx="8207375" cy="0"/>
          </a:xfrm>
          <a:prstGeom prst="line">
            <a:avLst/>
          </a:prstGeom>
          <a:noFill/>
          <a:ln w="38100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39" r:id="rId1"/>
    <p:sldLayoutId id="2147486718" r:id="rId2"/>
    <p:sldLayoutId id="2147486719" r:id="rId3"/>
    <p:sldLayoutId id="2147486720" r:id="rId4"/>
    <p:sldLayoutId id="2147486721" r:id="rId5"/>
    <p:sldLayoutId id="2147486722" r:id="rId6"/>
    <p:sldLayoutId id="2147486723" r:id="rId7"/>
    <p:sldLayoutId id="2147486724" r:id="rId8"/>
    <p:sldLayoutId id="2147486725" r:id="rId9"/>
    <p:sldLayoutId id="2147486726" r:id="rId10"/>
    <p:sldLayoutId id="2147486727" r:id="rId11"/>
  </p:sldLayoutIdLst>
  <p:transition advTm="10000"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rgbClr val="0055B0"/>
        </a:buClr>
        <a:buSzPct val="85000"/>
        <a:buFont typeface="Wingdings" pitchFamily="2" charset="2"/>
        <a:buChar char="§"/>
        <a:defRPr sz="2000">
          <a:solidFill>
            <a:srgbClr val="0055B0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itchFamily="2" charset="2"/>
        <a:buChar char="§"/>
        <a:defRPr sz="2000">
          <a:solidFill>
            <a:srgbClr val="B6012F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§"/>
        <a:defRPr>
          <a:solidFill>
            <a:srgbClr val="229BB8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2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9689" y="128588"/>
            <a:ext cx="4573587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91400" y="640715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b="0">
                <a:solidFill>
                  <a:srgbClr val="150E53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407150"/>
            <a:ext cx="514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b="0">
                <a:solidFill>
                  <a:srgbClr val="66666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C426D8-436D-412D-B8F8-97ADDD01A265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53253" name="Line 5"/>
          <p:cNvSpPr>
            <a:spLocks noChangeShapeType="1"/>
          </p:cNvSpPr>
          <p:nvPr userDrawn="1"/>
        </p:nvSpPr>
        <p:spPr bwMode="auto">
          <a:xfrm>
            <a:off x="7362825" y="6400800"/>
            <a:ext cx="1588" cy="198438"/>
          </a:xfrm>
          <a:prstGeom prst="line">
            <a:avLst/>
          </a:prstGeom>
          <a:noFill/>
          <a:ln w="12700">
            <a:solidFill>
              <a:srgbClr val="666666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cs typeface="+mn-cs"/>
            </a:endParaRPr>
          </a:p>
        </p:txBody>
      </p:sp>
      <p:sp>
        <p:nvSpPr>
          <p:cNvPr id="53254" name="Line 6"/>
          <p:cNvSpPr>
            <a:spLocks noChangeShapeType="1"/>
          </p:cNvSpPr>
          <p:nvPr userDrawn="1"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9525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cs typeface="+mn-cs"/>
            </a:endParaRPr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341442"/>
            <a:ext cx="82296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 i masteren</a:t>
            </a:r>
          </a:p>
        </p:txBody>
      </p:sp>
      <p:sp>
        <p:nvSpPr>
          <p:cNvPr id="2048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76475"/>
            <a:ext cx="8229600" cy="3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325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3258" name="Line 10"/>
          <p:cNvSpPr>
            <a:spLocks noChangeShapeType="1"/>
          </p:cNvSpPr>
          <p:nvPr userDrawn="1"/>
        </p:nvSpPr>
        <p:spPr bwMode="auto">
          <a:xfrm>
            <a:off x="539752" y="2133600"/>
            <a:ext cx="8207375" cy="0"/>
          </a:xfrm>
          <a:prstGeom prst="line">
            <a:avLst/>
          </a:prstGeom>
          <a:noFill/>
          <a:ln w="38100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40" r:id="rId1"/>
    <p:sldLayoutId id="2147486741" r:id="rId2"/>
    <p:sldLayoutId id="2147486742" r:id="rId3"/>
    <p:sldLayoutId id="2147486743" r:id="rId4"/>
    <p:sldLayoutId id="2147486744" r:id="rId5"/>
    <p:sldLayoutId id="2147486745" r:id="rId6"/>
    <p:sldLayoutId id="2147486746" r:id="rId7"/>
    <p:sldLayoutId id="2147486747" r:id="rId8"/>
    <p:sldLayoutId id="2147486748" r:id="rId9"/>
    <p:sldLayoutId id="2147486749" r:id="rId10"/>
    <p:sldLayoutId id="2147486750" r:id="rId11"/>
  </p:sldLayoutIdLst>
  <p:transition advTm="10000"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rgbClr val="0055B0"/>
        </a:buClr>
        <a:buSzPct val="85000"/>
        <a:buFont typeface="Wingdings" pitchFamily="2" charset="2"/>
        <a:buChar char="§"/>
        <a:defRPr sz="2000">
          <a:solidFill>
            <a:srgbClr val="0055B0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itchFamily="2" charset="2"/>
        <a:buChar char="§"/>
        <a:defRPr sz="2000">
          <a:solidFill>
            <a:srgbClr val="B6012F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§"/>
        <a:defRPr>
          <a:solidFill>
            <a:srgbClr val="229BB8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2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9689" y="128588"/>
            <a:ext cx="4573587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91400" y="640715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b="0">
                <a:solidFill>
                  <a:srgbClr val="150E53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407150"/>
            <a:ext cx="514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b="0">
                <a:solidFill>
                  <a:srgbClr val="66666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A34198-CD6F-4D45-A882-12EF72D1536C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53253" name="Line 5"/>
          <p:cNvSpPr>
            <a:spLocks noChangeShapeType="1"/>
          </p:cNvSpPr>
          <p:nvPr userDrawn="1"/>
        </p:nvSpPr>
        <p:spPr bwMode="auto">
          <a:xfrm>
            <a:off x="7362825" y="6400800"/>
            <a:ext cx="1588" cy="198438"/>
          </a:xfrm>
          <a:prstGeom prst="line">
            <a:avLst/>
          </a:prstGeom>
          <a:noFill/>
          <a:ln w="12700">
            <a:solidFill>
              <a:srgbClr val="666666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3254" name="Line 6"/>
          <p:cNvSpPr>
            <a:spLocks noChangeShapeType="1"/>
          </p:cNvSpPr>
          <p:nvPr userDrawn="1"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9525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341442"/>
            <a:ext cx="82296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 i masteren</a:t>
            </a:r>
          </a:p>
        </p:txBody>
      </p:sp>
      <p:sp>
        <p:nvSpPr>
          <p:cNvPr id="225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76475"/>
            <a:ext cx="8229600" cy="3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325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3258" name="Line 10"/>
          <p:cNvSpPr>
            <a:spLocks noChangeShapeType="1"/>
          </p:cNvSpPr>
          <p:nvPr userDrawn="1"/>
        </p:nvSpPr>
        <p:spPr bwMode="auto">
          <a:xfrm>
            <a:off x="539752" y="2133600"/>
            <a:ext cx="8207375" cy="0"/>
          </a:xfrm>
          <a:prstGeom prst="line">
            <a:avLst/>
          </a:prstGeom>
          <a:noFill/>
          <a:ln w="38100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63" r:id="rId1"/>
    <p:sldLayoutId id="2147486728" r:id="rId2"/>
    <p:sldLayoutId id="2147486729" r:id="rId3"/>
    <p:sldLayoutId id="2147486730" r:id="rId4"/>
    <p:sldLayoutId id="2147486731" r:id="rId5"/>
    <p:sldLayoutId id="2147486732" r:id="rId6"/>
    <p:sldLayoutId id="2147486733" r:id="rId7"/>
    <p:sldLayoutId id="2147486734" r:id="rId8"/>
    <p:sldLayoutId id="2147486735" r:id="rId9"/>
    <p:sldLayoutId id="2147486736" r:id="rId10"/>
    <p:sldLayoutId id="2147486737" r:id="rId11"/>
  </p:sldLayoutIdLst>
  <p:transition advTm="10000"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rgbClr val="0055B0"/>
        </a:buClr>
        <a:buSzPct val="85000"/>
        <a:buFont typeface="Wingdings" pitchFamily="2" charset="2"/>
        <a:buChar char="§"/>
        <a:defRPr sz="2000">
          <a:solidFill>
            <a:srgbClr val="0055B0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itchFamily="2" charset="2"/>
        <a:buChar char="§"/>
        <a:defRPr sz="2000">
          <a:solidFill>
            <a:srgbClr val="B6012F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§"/>
        <a:defRPr>
          <a:solidFill>
            <a:srgbClr val="229BB8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2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9689" y="128588"/>
            <a:ext cx="4573587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91400" y="640715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b="0">
                <a:solidFill>
                  <a:srgbClr val="150E53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407150"/>
            <a:ext cx="514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b="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fld id="{B7BF8DB0-3831-4EAE-9EAA-9FE42E101A54}" type="slidenum">
              <a:rPr lang="en-US"/>
              <a:pPr>
                <a:defRPr/>
              </a:pPr>
              <a:t>‹N›</a:t>
            </a:fld>
            <a:endParaRPr lang="en-US" sz="1200">
              <a:latin typeface="Verdana" pitchFamily="34" charset="0"/>
            </a:endParaRPr>
          </a:p>
        </p:txBody>
      </p:sp>
      <p:sp>
        <p:nvSpPr>
          <p:cNvPr id="53253" name="Line 5"/>
          <p:cNvSpPr>
            <a:spLocks noChangeShapeType="1"/>
          </p:cNvSpPr>
          <p:nvPr userDrawn="1"/>
        </p:nvSpPr>
        <p:spPr bwMode="auto">
          <a:xfrm>
            <a:off x="7362825" y="6400800"/>
            <a:ext cx="1588" cy="198438"/>
          </a:xfrm>
          <a:prstGeom prst="line">
            <a:avLst/>
          </a:prstGeom>
          <a:noFill/>
          <a:ln w="12700">
            <a:solidFill>
              <a:srgbClr val="666666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3254" name="Line 6"/>
          <p:cNvSpPr>
            <a:spLocks noChangeShapeType="1"/>
          </p:cNvSpPr>
          <p:nvPr userDrawn="1"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9525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341442"/>
            <a:ext cx="82296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 i masteren</a:t>
            </a:r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76475"/>
            <a:ext cx="8229600" cy="3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325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3258" name="Line 10"/>
          <p:cNvSpPr>
            <a:spLocks noChangeShapeType="1"/>
          </p:cNvSpPr>
          <p:nvPr userDrawn="1"/>
        </p:nvSpPr>
        <p:spPr bwMode="auto">
          <a:xfrm>
            <a:off x="539752" y="2133600"/>
            <a:ext cx="8207375" cy="0"/>
          </a:xfrm>
          <a:prstGeom prst="line">
            <a:avLst/>
          </a:prstGeom>
          <a:noFill/>
          <a:ln w="38100">
            <a:solidFill>
              <a:srgbClr val="229BB8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76" r:id="rId1"/>
    <p:sldLayoutId id="2147486777" r:id="rId2"/>
    <p:sldLayoutId id="2147486778" r:id="rId3"/>
    <p:sldLayoutId id="2147486779" r:id="rId4"/>
    <p:sldLayoutId id="2147486780" r:id="rId5"/>
    <p:sldLayoutId id="2147486781" r:id="rId6"/>
    <p:sldLayoutId id="2147486782" r:id="rId7"/>
    <p:sldLayoutId id="2147486783" r:id="rId8"/>
    <p:sldLayoutId id="2147486784" r:id="rId9"/>
    <p:sldLayoutId id="2147486785" r:id="rId10"/>
    <p:sldLayoutId id="2147486786" r:id="rId11"/>
  </p:sldLayoutIdLst>
  <p:transition advTm="10000"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3200">
          <a:solidFill>
            <a:srgbClr val="666666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rgbClr val="0055B0"/>
        </a:buClr>
        <a:buSzPct val="85000"/>
        <a:buFont typeface="Wingdings" pitchFamily="2" charset="2"/>
        <a:buChar char="§"/>
        <a:defRPr sz="2000">
          <a:solidFill>
            <a:srgbClr val="0055B0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itchFamily="2" charset="2"/>
        <a:buChar char="§"/>
        <a:defRPr sz="2000">
          <a:solidFill>
            <a:srgbClr val="B6012F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§"/>
        <a:defRPr>
          <a:solidFill>
            <a:srgbClr val="229BB8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2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5B0"/>
          </a:solidFill>
          <a:latin typeface="+mn-lt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CEED2DD-864A-42A1-9D2B-F628B989967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4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71" r:id="rId1"/>
    <p:sldLayoutId id="2147487672" r:id="rId2"/>
    <p:sldLayoutId id="2147487673" r:id="rId3"/>
    <p:sldLayoutId id="2147487674" r:id="rId4"/>
    <p:sldLayoutId id="2147487675" r:id="rId5"/>
    <p:sldLayoutId id="2147487676" r:id="rId6"/>
    <p:sldLayoutId id="2147487677" r:id="rId7"/>
    <p:sldLayoutId id="2147487678" r:id="rId8"/>
    <p:sldLayoutId id="2147487679" r:id="rId9"/>
    <p:sldLayoutId id="2147487680" r:id="rId10"/>
    <p:sldLayoutId id="2147487681" r:id="rId11"/>
    <p:sldLayoutId id="2147487682" r:id="rId12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CEED2DD-864A-42A1-9D2B-F628B989967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70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84" r:id="rId1"/>
    <p:sldLayoutId id="2147487685" r:id="rId2"/>
    <p:sldLayoutId id="2147487686" r:id="rId3"/>
    <p:sldLayoutId id="2147487687" r:id="rId4"/>
    <p:sldLayoutId id="2147487688" r:id="rId5"/>
    <p:sldLayoutId id="2147487689" r:id="rId6"/>
    <p:sldLayoutId id="2147487690" r:id="rId7"/>
    <p:sldLayoutId id="2147487691" r:id="rId8"/>
    <p:sldLayoutId id="2147487692" r:id="rId9"/>
    <p:sldLayoutId id="2147487693" r:id="rId10"/>
    <p:sldLayoutId id="2147487694" r:id="rId11"/>
    <p:sldLayoutId id="2147487695" r:id="rId12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904B4B-368B-40E3-8571-21B55664F6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83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97" r:id="rId1"/>
    <p:sldLayoutId id="2147487698" r:id="rId2"/>
    <p:sldLayoutId id="2147487699" r:id="rId3"/>
    <p:sldLayoutId id="2147487700" r:id="rId4"/>
    <p:sldLayoutId id="2147487701" r:id="rId5"/>
    <p:sldLayoutId id="2147487702" r:id="rId6"/>
    <p:sldLayoutId id="2147487703" r:id="rId7"/>
    <p:sldLayoutId id="2147487704" r:id="rId8"/>
    <p:sldLayoutId id="2147487705" r:id="rId9"/>
    <p:sldLayoutId id="2147487706" r:id="rId10"/>
    <p:sldLayoutId id="2147487707" r:id="rId11"/>
  </p:sldLayoutIdLst>
  <p:transition advTm="10000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0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1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4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8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20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2.xml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2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hyperlink" Target="http://images.google.it/imgres?imgurl=www.meiji.ac.jp/campus/gaku_ken/images/hospital.gif&amp;imgrefurl=http://www.meiji.ac.jp/campus/gaku_ken/news99-4.htm&amp;h=154&amp;w=159&amp;prev=/images?q=hospital.gif&amp;start=200&amp;svnum=10&amp;hl=it&amp;lr=&amp;ie=UTF-8&amp;oe%253" TargetMode="External"/><Relationship Id="rId9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Oval 2"/>
          <p:cNvSpPr>
            <a:spLocks noChangeArrowheads="1"/>
          </p:cNvSpPr>
          <p:nvPr/>
        </p:nvSpPr>
        <p:spPr bwMode="auto">
          <a:xfrm>
            <a:off x="4643439" y="2636839"/>
            <a:ext cx="215900" cy="2159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113667" name="Oval 3"/>
          <p:cNvSpPr>
            <a:spLocks noChangeArrowheads="1"/>
          </p:cNvSpPr>
          <p:nvPr/>
        </p:nvSpPr>
        <p:spPr bwMode="auto">
          <a:xfrm>
            <a:off x="4859342" y="2852742"/>
            <a:ext cx="73025" cy="7302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113668" name="Oval 4"/>
          <p:cNvSpPr>
            <a:spLocks noChangeArrowheads="1"/>
          </p:cNvSpPr>
          <p:nvPr/>
        </p:nvSpPr>
        <p:spPr bwMode="auto">
          <a:xfrm>
            <a:off x="8532816" y="5589590"/>
            <a:ext cx="142875" cy="144463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113669" name="Oval 5"/>
          <p:cNvSpPr>
            <a:spLocks noChangeArrowheads="1"/>
          </p:cNvSpPr>
          <p:nvPr/>
        </p:nvSpPr>
        <p:spPr bwMode="auto">
          <a:xfrm>
            <a:off x="4572001" y="2852739"/>
            <a:ext cx="287339" cy="144463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3027" y="5448573"/>
            <a:ext cx="9140825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kern="0" dirty="0">
                <a:solidFill>
                  <a:srgbClr val="FFFFFF"/>
                </a:solidFill>
                <a:cs typeface="+mn-cs"/>
              </a:rPr>
              <a:t>Arrigo Bondi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kern="0" dirty="0">
                <a:solidFill>
                  <a:srgbClr val="00FFCC"/>
                </a:solidFill>
                <a:cs typeface="+mn-cs"/>
              </a:rPr>
              <a:t>Anatomia, Istologia Patologica e Citodiagnostica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kern="0" dirty="0">
                <a:solidFill>
                  <a:srgbClr val="00FFCC"/>
                </a:solidFill>
                <a:cs typeface="+mn-cs"/>
              </a:rPr>
              <a:t>Ospedale Maggiore Bologna, Italia</a:t>
            </a:r>
            <a:endParaRPr lang="en-US" b="0" kern="0" dirty="0">
              <a:solidFill>
                <a:sysClr val="windowText" lastClr="000000"/>
              </a:solidFill>
              <a:cs typeface="+mn-cs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3027" y="980643"/>
            <a:ext cx="9070973" cy="360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9" rIns="92075" bIns="46039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en-US" kern="0" dirty="0">
                <a:solidFill>
                  <a:srgbClr val="FFFFFF"/>
                </a:solidFill>
                <a:latin typeface="Comic Sans MS" pitchFamily="66" charset="0"/>
              </a:rPr>
              <a:t>Anatomical Pathology </a:t>
            </a:r>
          </a:p>
          <a:p>
            <a:pPr>
              <a:lnSpc>
                <a:spcPct val="120000"/>
              </a:lnSpc>
              <a:defRPr/>
            </a:pPr>
            <a:r>
              <a:rPr lang="en-US" kern="0" dirty="0">
                <a:solidFill>
                  <a:srgbClr val="FFFFFF"/>
                </a:solidFill>
                <a:latin typeface="Comic Sans MS" pitchFamily="66" charset="0"/>
              </a:rPr>
              <a:t>in an age of </a:t>
            </a:r>
          </a:p>
          <a:p>
            <a:pPr>
              <a:lnSpc>
                <a:spcPct val="120000"/>
              </a:lnSpc>
              <a:defRPr/>
            </a:pPr>
            <a:r>
              <a:rPr lang="en-US" kern="0" dirty="0">
                <a:solidFill>
                  <a:srgbClr val="FFFFFF"/>
                </a:solidFill>
                <a:latin typeface="Comic Sans MS" pitchFamily="66" charset="0"/>
              </a:rPr>
              <a:t>Collaborative Networks </a:t>
            </a:r>
          </a:p>
          <a:p>
            <a:pPr>
              <a:lnSpc>
                <a:spcPct val="120000"/>
              </a:lnSpc>
              <a:defRPr/>
            </a:pPr>
            <a:r>
              <a:rPr lang="en-US" kern="0" dirty="0">
                <a:solidFill>
                  <a:srgbClr val="FFFFFF"/>
                </a:solidFill>
                <a:latin typeface="Comic Sans MS" pitchFamily="66" charset="0"/>
              </a:rPr>
              <a:t>&amp; Digital Pathology</a:t>
            </a:r>
            <a:endParaRPr lang="en-US" kern="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5496" y="188640"/>
            <a:ext cx="90709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800" dirty="0">
                <a:solidFill>
                  <a:srgbClr val="FFFF00"/>
                </a:solidFill>
              </a:rPr>
              <a:t>Northampton General Hospital, 8th </a:t>
            </a:r>
            <a:r>
              <a:rPr lang="it-IT" sz="2800" dirty="0" err="1">
                <a:solidFill>
                  <a:srgbClr val="FFFF00"/>
                </a:solidFill>
              </a:rPr>
              <a:t>May</a:t>
            </a:r>
            <a:r>
              <a:rPr lang="it-IT" sz="2800" dirty="0">
                <a:solidFill>
                  <a:srgbClr val="FFFF00"/>
                </a:solidFill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322283438"/>
      </p:ext>
    </p:extLst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232259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None/>
            </a:pPr>
            <a:r>
              <a:rPr lang="it-IT" altLang="it-IT" sz="4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Information System (LIS)</a:t>
            </a:r>
          </a:p>
        </p:txBody>
      </p:sp>
      <p:sp>
        <p:nvSpPr>
          <p:cNvPr id="3" name="Rettangolo 2"/>
          <p:cNvSpPr/>
          <p:nvPr/>
        </p:nvSpPr>
        <p:spPr bwMode="auto">
          <a:xfrm>
            <a:off x="2555776" y="2132856"/>
            <a:ext cx="2741937" cy="338437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6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Times New Roman" pitchFamily="18" charset="0"/>
              </a:rPr>
              <a:t>Lab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124881" y="1146659"/>
            <a:ext cx="2430896" cy="2085481"/>
            <a:chOff x="124881" y="1146659"/>
            <a:chExt cx="2430896" cy="2085481"/>
          </a:xfrm>
        </p:grpSpPr>
        <p:sp>
          <p:nvSpPr>
            <p:cNvPr id="4" name="Freccia a destra 3"/>
            <p:cNvSpPr/>
            <p:nvPr/>
          </p:nvSpPr>
          <p:spPr bwMode="auto">
            <a:xfrm rot="5400000">
              <a:off x="971600" y="1722723"/>
              <a:ext cx="1440160" cy="288032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6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Times New Roman" pitchFamily="18" charset="0"/>
              </a:endParaRP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124881" y="2708920"/>
              <a:ext cx="24308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it-IT" sz="28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Reception</a:t>
              </a: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6713104" y="1052736"/>
            <a:ext cx="2430896" cy="2260637"/>
            <a:chOff x="6713104" y="1052736"/>
            <a:chExt cx="2430896" cy="2260637"/>
          </a:xfrm>
        </p:grpSpPr>
        <p:sp>
          <p:nvSpPr>
            <p:cNvPr id="5" name="Freccia a destra 4"/>
            <p:cNvSpPr/>
            <p:nvPr/>
          </p:nvSpPr>
          <p:spPr bwMode="auto">
            <a:xfrm rot="5400000">
              <a:off x="7199785" y="1628800"/>
              <a:ext cx="1440160" cy="288032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6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Times New Roman" pitchFamily="18" charset="0"/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6713104" y="2790153"/>
              <a:ext cx="24308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it-IT" sz="28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Billing</a:t>
              </a:r>
            </a:p>
          </p:txBody>
        </p:sp>
      </p:grpSp>
      <p:sp>
        <p:nvSpPr>
          <p:cNvPr id="6" name="Freccia a destra 5"/>
          <p:cNvSpPr/>
          <p:nvPr/>
        </p:nvSpPr>
        <p:spPr bwMode="auto">
          <a:xfrm rot="5400000">
            <a:off x="5481806" y="1602503"/>
            <a:ext cx="1204723" cy="288032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6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076056" y="2444695"/>
            <a:ext cx="1637048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Writing the Report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728191" y="5589240"/>
            <a:ext cx="5868145" cy="90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ClrTx/>
              <a:buSzTx/>
              <a:buFontTx/>
              <a:buNone/>
            </a:pPr>
            <a:r>
              <a:rPr lang="it-IT" sz="4400" dirty="0">
                <a:solidFill>
                  <a:srgbClr val="CCFFCC"/>
                </a:solidFill>
                <a:latin typeface="Comic Sans MS" pitchFamily="66" charset="0"/>
                <a:cs typeface="Times New Roman" pitchFamily="18" charset="0"/>
              </a:rPr>
              <a:t>Anatomic Pathology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35865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94444E-6 -1.48148E-6 L 0.07587 -0.21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" y="-108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22222E-6 3.7037E-7 L -0.11007 0.014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3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96752"/>
          </a:xfrm>
        </p:spPr>
        <p:txBody>
          <a:bodyPr lIns="92075" tIns="46038" rIns="92075" bIns="46038"/>
          <a:lstStyle/>
          <a:p>
            <a:pPr>
              <a:defRPr/>
            </a:pPr>
            <a:r>
              <a:rPr lang="it-IT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Key words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35496" y="1268760"/>
            <a:ext cx="9036496" cy="550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sz="4400" dirty="0">
                <a:solidFill>
                  <a:srgbClr val="FFFFFF"/>
                </a:solidFill>
              </a:rPr>
              <a:t>Lab Managing</a:t>
            </a:r>
          </a:p>
          <a:p>
            <a:pPr marL="1177925" lvl="1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sz="4400" dirty="0">
                <a:solidFill>
                  <a:srgbClr val="FFFFFF"/>
                </a:solidFill>
              </a:rPr>
              <a:t>Planning </a:t>
            </a:r>
          </a:p>
          <a:p>
            <a:pPr marL="1177925" lvl="1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sz="4400" dirty="0">
                <a:solidFill>
                  <a:srgbClr val="FFFFFF"/>
                </a:solidFill>
              </a:rPr>
              <a:t>Empower the Workers</a:t>
            </a:r>
          </a:p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sz="4400" dirty="0">
                <a:solidFill>
                  <a:srgbClr val="FFFF00"/>
                </a:solidFill>
              </a:rPr>
              <a:t>Traceability</a:t>
            </a:r>
          </a:p>
          <a:p>
            <a:pPr marL="1177925" lvl="1" indent="-720725">
              <a:buFont typeface="Wingdings" pitchFamily="2" charset="2"/>
              <a:buChar char="Ø"/>
            </a:pPr>
            <a:r>
              <a:rPr lang="en-US" sz="4400" dirty="0">
                <a:solidFill>
                  <a:srgbClr val="FFFF00"/>
                </a:solidFill>
              </a:rPr>
              <a:t>Q-probes</a:t>
            </a:r>
          </a:p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sz="4400" dirty="0">
                <a:solidFill>
                  <a:srgbClr val="FF99CC"/>
                </a:solidFill>
              </a:rPr>
              <a:t>Whole Digital Slide</a:t>
            </a:r>
          </a:p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endParaRPr lang="en-US" sz="4400" dirty="0">
              <a:solidFill>
                <a:srgbClr val="FF99CC"/>
              </a:solidFill>
            </a:endParaRPr>
          </a:p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sz="4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Reporting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49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2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35496" y="6165304"/>
            <a:ext cx="9144000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sz="2800" dirty="0">
                <a:solidFill>
                  <a:schemeClr val="bg1"/>
                </a:solidFill>
                <a:latin typeface="Comic Sans MS" pitchFamily="66" charset="0"/>
              </a:rPr>
              <a:t>R. Zarbo, Am.J.Surg.Pathol. 131:468,2009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139952" y="404664"/>
            <a:ext cx="4536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FF00"/>
                </a:solidFill>
              </a:rPr>
              <a:t>Ultimate Solutions</a:t>
            </a:r>
          </a:p>
          <a:p>
            <a:r>
              <a:rPr lang="it-IT" sz="3600" dirty="0">
                <a:solidFill>
                  <a:srgbClr val="FFFF00"/>
                </a:solidFill>
              </a:rPr>
              <a:t>depend on  view</a:t>
            </a:r>
          </a:p>
          <a:p>
            <a:r>
              <a:rPr lang="it-IT" sz="3600" dirty="0">
                <a:solidFill>
                  <a:srgbClr val="FFFF00"/>
                </a:solidFill>
              </a:rPr>
              <a:t>of the problems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275553" y="332656"/>
            <a:ext cx="3720383" cy="2389559"/>
            <a:chOff x="275553" y="332656"/>
            <a:chExt cx="3720383" cy="2389559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553" y="332656"/>
              <a:ext cx="3720383" cy="2389174"/>
            </a:xfrm>
            <a:prstGeom prst="rect">
              <a:avLst/>
            </a:prstGeom>
          </p:spPr>
        </p:pic>
        <p:sp>
          <p:nvSpPr>
            <p:cNvPr id="7" name="CasellaDiTesto 6"/>
            <p:cNvSpPr txBox="1"/>
            <p:nvPr/>
          </p:nvSpPr>
          <p:spPr>
            <a:xfrm>
              <a:off x="275553" y="2260550"/>
              <a:ext cx="26613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Executive leader</a:t>
              </a: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254622" y="2881634"/>
            <a:ext cx="3957338" cy="2503166"/>
            <a:chOff x="254622" y="2881634"/>
            <a:chExt cx="3957338" cy="2503166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4622" y="2881634"/>
              <a:ext cx="3957338" cy="2503166"/>
            </a:xfrm>
            <a:prstGeom prst="rect">
              <a:avLst/>
            </a:prstGeom>
          </p:spPr>
        </p:pic>
        <p:sp>
          <p:nvSpPr>
            <p:cNvPr id="8" name="CasellaDiTesto 7"/>
            <p:cNvSpPr txBox="1"/>
            <p:nvPr/>
          </p:nvSpPr>
          <p:spPr>
            <a:xfrm>
              <a:off x="254622" y="4700687"/>
              <a:ext cx="3419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Supervisor / Manager</a:t>
              </a: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4211960" y="2260550"/>
            <a:ext cx="4320480" cy="3094954"/>
            <a:chOff x="4211960" y="2260550"/>
            <a:chExt cx="4320480" cy="3094954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11960" y="2260550"/>
              <a:ext cx="4320480" cy="3094954"/>
            </a:xfrm>
            <a:prstGeom prst="rect">
              <a:avLst/>
            </a:prstGeom>
          </p:spPr>
        </p:pic>
        <p:sp>
          <p:nvSpPr>
            <p:cNvPr id="10" name="CasellaDiTesto 9"/>
            <p:cNvSpPr txBox="1"/>
            <p:nvPr/>
          </p:nvSpPr>
          <p:spPr>
            <a:xfrm>
              <a:off x="6516216" y="4869160"/>
              <a:ext cx="192846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tx1"/>
                  </a:solidFill>
                </a:rPr>
                <a:t>Line worker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6827261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36712"/>
          </a:xfrm>
        </p:spPr>
        <p:txBody>
          <a:bodyPr lIns="92075" tIns="46038" rIns="92075" bIns="46038"/>
          <a:lstStyle/>
          <a:p>
            <a:pPr>
              <a:defRPr/>
            </a:pPr>
            <a:r>
              <a:rPr lang="it-IT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Lean</a:t>
            </a:r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Production</a:t>
            </a:r>
          </a:p>
        </p:txBody>
      </p:sp>
      <p:sp>
        <p:nvSpPr>
          <p:cNvPr id="54274" name="AutoShape 2" descr="data:image/jpeg;base64,/9j/4AAQSkZJRgABAQAAAQABAAD/2wCEAAkGBhQSDxQUEBIWFBQWFhUUFRYVFg8UERUYFhUWGBcUFBQXHScfFx0jGhUVHy8gIycpLCwtFR4xNTAqNSYrLCkBCQoKDgwOGg8PGjUkHiQqKS8uNSkqKSw1LCksKSwvNCkpMCwpKSksLC8sKSwsLCwsLC0sLCwsLCwsKSksLCw2Kf/AABEIAIYAWgMBIgACEQEDEQH/xAAbAAACAwEBAQAAAAAAAAAAAAAABQMEBgECB//EADYQAAIBAgMFBgMHBQEAAAAAAAECAAMRBAUhEjFBUWEGEyJxkaEygcEjQlJykrHCFGKC0eEV/8QAGQEAAwEBAQAAAAAAAAAAAAAAAAMEAgUB/8QAKREAAgICAQIEBwEBAAAAAAAAAAECAwQRIRIxIjNhcRMyQUJRgbEUBf/aAAwDAQACEQMRAD8A+4whOGABF+eY8UqDnRmKsES4BdrGy6+/SJ8VmzO7XYpTS5IX4iF6jW53DzEXU3ZyKlUKaliLgA7IJuEB3kDTzteSzyIpcFleLJvkipll2Q++w156C5+ZjOhlHfb9BxkuDoGowFvM8hL+LrBV2Keg4nnI4VrmUuxbZa01CPf+FfLsTSwqihRUlFv8IUKtySbAdSfWOcLjUqDwMDbeOI8xwiDDKFvCpRIYOhsw9+h5iUQva9iaeOn7mmhKuAxoqJfcRow5GWpammtogaaemEIQnp4E407PFRoAYjB0GJa+gJPna9wPr8hGeBy1qjEjRBpfnblLdPKyGIPwkk35gm9vPhHNNAAABYSGGNt7kdGzJ0tRKwwQSmQmh4niYsqsANTHxmbzygQ27wnjw8jN3x1HaFY8uqWmxNmvailRIGpJNvCCfeM8DmAqKCImbKFxNZKJ+HaDPzspv/oX6x3nOR919ph1sB8aDl+JR9JLCMpR6kXWThGSg+5PSr93U2xu3MOnP5TQU3BFwbg6iY7CY0OIzy7Gmkdlj4Du/tJ+kdRbrh9ifIobXUu5oITgM7LzmhI6y3GkknDACntySnXmVy7PGFashG0BVcLc7gCbjrvEeLmWmqCL/wBEGih48kM+9nhxca214GU1zM/hEX4ztFskApf5/wDJ58ev6gsex9hjl+TU6dRqiCxYW33A8uV4xtOUzoJ6jEkuwhtt8mXzzs2wPe4bRhqycG6ryPSUsvzIVQVOjDQg7wes2hmW7VZHYjEUbK4I7wbg4Ol/zD3kl1P3RLsfI+yYwyjMLEU3P5T/AB/1HMw3eNYM0Zr2sYAAoCRoTff1nlNy1qR7fjPq3A08hxeKWmhdyAo1JMlYzO5zV74gfcXXoTz+Upsn0LZJVX1y19DD5Fmu3WxAO+5qD/Jjf6TZ4PEbaifP/wDy3o5jVZFJpCntE67mIFvWaPB5vsDaZdleJdlWR1411nMVwX5WZj0+GUuTRsdIhxiFn6XH7y5Vzlu72qdF2U8Qrm/kLXi/D4t6rqLrTO0LJUR6bHX+76Tbw5PW5Jfsnr/6EVtRg3+j6EJ28zmaYvEUrN3iHmgXZQKbjaLk305cbS7l2fCoillKkgH15jhKpTjF9OyaFc5x69DaIM8xG24pj4V8TefARhjM1VUupuTu5DqZk69apWfucPqx1duCg7yxiLp78MSnHr0+uXZHioGxFYUaXzPBQN5M06dlaAABUk2FzdrnrJslyVMPTsurHV3O9j9B0jKaqpUVz3MXXuT8PYyXaHtUlFVarcIxAG/YJPC+us85dTq4ratakq23qxJBG9b7xpKGEoOrslVXVNqwVh4Lg3NQFhfkNNJpsgxAYMB90KL8DoToeO8Rldm/pz6nl9KS2pvXpwLs47PinhqjhmZwAbk2GhF9B0vvvMllKipiAz2YKAVB3X5/KfTsbQ26Tr+JWHqJ8yyegVNuRt7ybMlNtc8D8CutKXHP5Nzh9RK+bpai7WB2QSL8xukuFqAAayXFFXQrwItMxW0MfEijj8UauDp4imLkL4gOX3vQi8z1PtBY+K3vL/ZbFNQNfCuDYB6lO4NiLG4jTs/2Xo9xRepTDVGpoWJJIJIBvs7o6VHxF1iY5Kqk62t/gUYSvVxRCUgbbi1jsr1vNhleVpQTZpjqSfiY8yZbSmALAAAbgNB6T1GV1KAm252ewQhCNEHnZiXGIKOJwuxoHeqrAXsdtC1z80EdxLmybWLwi8mqVP0pb+c3BLfPqKtk1Hj8r+jqJMLklFWJ2LkknW59o7lZF8R85lRT7jeqS7EiUQNwA8gJ7vOzwSenvBI8bZHXohhqJW7Psf6dVbehan+hio9gJbJPSGFQC4AtclvmdSfWa+3RjXi2TwhCYGBCEIAci6tSP9ZSPKlWB/VStGUi7vx35Aj1IP8AGepmZLZJFpzekKjKz2YGxFm/e1oyMwOLN8bV6OZPda6ltFeNSrZNM3CYpDuYSTyMz2H3TtZyBcEg9NJiORxto3LF50mPHnqgNJmcrzmq+IFIgMtiSx0ZQON+M1SjSUQsU47RNZU65aZ2EITRgIQhAAkdJiS1xYXsOosNfW8khAAnz/Gi2Orfn/cCfQJhe0CbOOY/iCn2t9JJlrwL3LsF6sa9Bnh20nus3hMrYdtBJK7aSRPgta5JOy1D7Sq/HRfr9JpJneyj61h1U+xminQo+RHLyPMZ2EIRwgIQhAAhCEACY/tilsRSbmpHof8AsISfJ8tlWJ5qPGGfQSaq2kITno6ku5L2Tb7WsOin3M08ITpUfIcnJ8xnYQhHE4QhCAH/2Q=="/>
          <p:cNvSpPr>
            <a:spLocks noChangeAspect="1" noChangeArrowheads="1"/>
          </p:cNvSpPr>
          <p:nvPr/>
        </p:nvSpPr>
        <p:spPr bwMode="auto">
          <a:xfrm>
            <a:off x="155575" y="-609600"/>
            <a:ext cx="857250" cy="1276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276" name="AutoShape 4" descr="data:image/jpeg;base64,/9j/4AAQSkZJRgABAQAAAQABAAD/2wCEAAkGBhQSDxQUEBIWFBQWFhUUFRYVFg8UERUYFhUWGBcUFBQXHScfFx0jGhUVHy8gIycpLCwtFR4xNTAqNSYrLCkBCQoKDgwOGg8PGjUkHiQqKS8uNSkqKSw1LCksKSwvNCkpMCwpKSksLC8sKSwsLCwsLC0sLCwsLCwsKSksLCw2Kf/AABEIAIYAWgMBIgACEQEDEQH/xAAbAAACAwEBAQAAAAAAAAAAAAAABQMEBgECB//EADYQAAIBAgMFBgMHBQEAAAAAAAECAAMRBAUhEjFBUWEGEyJxkaEygcEjQlJykrHCFGKC0eEV/8QAGQEAAwEBAQAAAAAAAAAAAAAAAAMEAgUB/8QAKREAAgICAQIEBwEBAAAAAAAAAAECAwQRIRIxIjNhcRMyQUJRgbEUBf/aAAwDAQACEQMRAD8A+4whOGABF+eY8UqDnRmKsES4BdrGy6+/SJ8VmzO7XYpTS5IX4iF6jW53DzEXU3ZyKlUKaliLgA7IJuEB3kDTzteSzyIpcFleLJvkipll2Q++w156C5+ZjOhlHfb9BxkuDoGowFvM8hL+LrBV2Keg4nnI4VrmUuxbZa01CPf+FfLsTSwqihRUlFv8IUKtySbAdSfWOcLjUqDwMDbeOI8xwiDDKFvCpRIYOhsw9+h5iUQva9iaeOn7mmhKuAxoqJfcRow5GWpammtogaaemEIQnp4E407PFRoAYjB0GJa+gJPna9wPr8hGeBy1qjEjRBpfnblLdPKyGIPwkk35gm9vPhHNNAAABYSGGNt7kdGzJ0tRKwwQSmQmh4niYsqsANTHxmbzygQ27wnjw8jN3x1HaFY8uqWmxNmvailRIGpJNvCCfeM8DmAqKCImbKFxNZKJ+HaDPzspv/oX6x3nOR919ph1sB8aDl+JR9JLCMpR6kXWThGSg+5PSr93U2xu3MOnP5TQU3BFwbg6iY7CY0OIzy7Gmkdlj4Du/tJ+kdRbrh9ifIobXUu5oITgM7LzmhI6y3GkknDACntySnXmVy7PGFashG0BVcLc7gCbjrvEeLmWmqCL/wBEGih48kM+9nhxca214GU1zM/hEX4ztFskApf5/wDJ58ev6gsex9hjl+TU6dRqiCxYW33A8uV4xtOUzoJ6jEkuwhtt8mXzzs2wPe4bRhqycG6ryPSUsvzIVQVOjDQg7wes2hmW7VZHYjEUbK4I7wbg4Ol/zD3kl1P3RLsfI+yYwyjMLEU3P5T/AB/1HMw3eNYM0Zr2sYAAoCRoTff1nlNy1qR7fjPq3A08hxeKWmhdyAo1JMlYzO5zV74gfcXXoTz+Upsn0LZJVX1y19DD5Fmu3WxAO+5qD/Jjf6TZ4PEbaifP/wDy3o5jVZFJpCntE67mIFvWaPB5vsDaZdleJdlWR1411nMVwX5WZj0+GUuTRsdIhxiFn6XH7y5Vzlu72qdF2U8Qrm/kLXi/D4t6rqLrTO0LJUR6bHX+76Tbw5PW5Jfsnr/6EVtRg3+j6EJ28zmaYvEUrN3iHmgXZQKbjaLk305cbS7l2fCoillKkgH15jhKpTjF9OyaFc5x69DaIM8xG24pj4V8TefARhjM1VUupuTu5DqZk69apWfucPqx1duCg7yxiLp78MSnHr0+uXZHioGxFYUaXzPBQN5M06dlaAABUk2FzdrnrJslyVMPTsurHV3O9j9B0jKaqpUVz3MXXuT8PYyXaHtUlFVarcIxAG/YJPC+us85dTq4ratakq23qxJBG9b7xpKGEoOrslVXVNqwVh4Lg3NQFhfkNNJpsgxAYMB90KL8DoToeO8Rldm/pz6nl9KS2pvXpwLs47PinhqjhmZwAbk2GhF9B0vvvMllKipiAz2YKAVB3X5/KfTsbQ26Tr+JWHqJ8yyegVNuRt7ybMlNtc8D8CutKXHP5Nzh9RK+bpai7WB2QSL8xukuFqAAayXFFXQrwItMxW0MfEijj8UauDp4imLkL4gOX3vQi8z1PtBY+K3vL/ZbFNQNfCuDYB6lO4NiLG4jTs/2Xo9xRepTDVGpoWJJIJIBvs7o6VHxF1iY5Kqk62t/gUYSvVxRCUgbbi1jsr1vNhleVpQTZpjqSfiY8yZbSmALAAAbgNB6T1GV1KAm252ewQhCNEHnZiXGIKOJwuxoHeqrAXsdtC1z80EdxLmybWLwi8mqVP0pb+c3BLfPqKtk1Hj8r+jqJMLklFWJ2LkknW59o7lZF8R85lRT7jeqS7EiUQNwA8gJ7vOzwSenvBI8bZHXohhqJW7Psf6dVbehan+hio9gJbJPSGFQC4AtclvmdSfWa+3RjXi2TwhCYGBCEIAci6tSP9ZSPKlWB/VStGUi7vx35Aj1IP8AGepmZLZJFpzekKjKz2YGxFm/e1oyMwOLN8bV6OZPda6ltFeNSrZNM3CYpDuYSTyMz2H3TtZyBcEg9NJiORxto3LF50mPHnqgNJmcrzmq+IFIgMtiSx0ZQON+M1SjSUQsU47RNZU65aZ2EITRgIQhAAkdJiS1xYXsOosNfW8khAAnz/Gi2Orfn/cCfQJhe0CbOOY/iCn2t9JJlrwL3LsF6sa9Bnh20nus3hMrYdtBJK7aSRPgta5JOy1D7Sq/HRfr9JpJneyj61h1U+xminQo+RHLyPMZ2EIRwgIQhAAhCEACY/tilsRSbmpHof8AsISfJ8tlWJ5qPGGfQSaq2kITno6ku5L2Tb7WsOin3M08ITpUfIcnJ8xnYQhHE4QhCAH/2Q=="/>
          <p:cNvSpPr>
            <a:spLocks noChangeAspect="1" noChangeArrowheads="1"/>
          </p:cNvSpPr>
          <p:nvPr/>
        </p:nvSpPr>
        <p:spPr bwMode="auto">
          <a:xfrm>
            <a:off x="155575" y="-609600"/>
            <a:ext cx="857250" cy="1276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278" name="AutoShape 6" descr="data:image/jpeg;base64,/9j/4AAQSkZJRgABAQAAAQABAAD/2wCEAAkGBhQSDxQUEBIWFBQWFhUUFRYVFg8UERUYFhUWGBcUFBQXHScfFx0jGhUVHy8gIycpLCwtFR4xNTAqNSYrLCkBCQoKDgwOGg8PGjUkHiQqKS8uNSkqKSw1LCksKSwvNCkpMCwpKSksLC8sKSwsLCwsLC0sLCwsLCwsKSksLCw2Kf/AABEIAIYAWgMBIgACEQEDEQH/xAAbAAACAwEBAQAAAAAAAAAAAAAABQMEBgECB//EADYQAAIBAgMFBgMHBQEAAAAAAAECAAMRBAUhEjFBUWEGEyJxkaEygcEjQlJykrHCFGKC0eEV/8QAGQEAAwEBAQAAAAAAAAAAAAAAAAMEAgUB/8QAKREAAgICAQIEBwEBAAAAAAAAAAECAwQRIRIxIjNhcRMyQUJRgbEUBf/aAAwDAQACEQMRAD8A+4whOGABF+eY8UqDnRmKsES4BdrGy6+/SJ8VmzO7XYpTS5IX4iF6jW53DzEXU3ZyKlUKaliLgA7IJuEB3kDTzteSzyIpcFleLJvkipll2Q++w156C5+ZjOhlHfb9BxkuDoGowFvM8hL+LrBV2Keg4nnI4VrmUuxbZa01CPf+FfLsTSwqihRUlFv8IUKtySbAdSfWOcLjUqDwMDbeOI8xwiDDKFvCpRIYOhsw9+h5iUQva9iaeOn7mmhKuAxoqJfcRow5GWpammtogaaemEIQnp4E407PFRoAYjB0GJa+gJPna9wPr8hGeBy1qjEjRBpfnblLdPKyGIPwkk35gm9vPhHNNAAABYSGGNt7kdGzJ0tRKwwQSmQmh4niYsqsANTHxmbzygQ27wnjw8jN3x1HaFY8uqWmxNmvailRIGpJNvCCfeM8DmAqKCImbKFxNZKJ+HaDPzspv/oX6x3nOR919ph1sB8aDl+JR9JLCMpR6kXWThGSg+5PSr93U2xu3MOnP5TQU3BFwbg6iY7CY0OIzy7Gmkdlj4Du/tJ+kdRbrh9ifIobXUu5oITgM7LzmhI6y3GkknDACntySnXmVy7PGFashG0BVcLc7gCbjrvEeLmWmqCL/wBEGih48kM+9nhxca214GU1zM/hEX4ztFskApf5/wDJ58ev6gsex9hjl+TU6dRqiCxYW33A8uV4xtOUzoJ6jEkuwhtt8mXzzs2wPe4bRhqycG6ryPSUsvzIVQVOjDQg7wes2hmW7VZHYjEUbK4I7wbg4Ol/zD3kl1P3RLsfI+yYwyjMLEU3P5T/AB/1HMw3eNYM0Zr2sYAAoCRoTff1nlNy1qR7fjPq3A08hxeKWmhdyAo1JMlYzO5zV74gfcXXoTz+Upsn0LZJVX1y19DD5Fmu3WxAO+5qD/Jjf6TZ4PEbaifP/wDy3o5jVZFJpCntE67mIFvWaPB5vsDaZdleJdlWR1411nMVwX5WZj0+GUuTRsdIhxiFn6XH7y5Vzlu72qdF2U8Qrm/kLXi/D4t6rqLrTO0LJUR6bHX+76Tbw5PW5Jfsnr/6EVtRg3+j6EJ28zmaYvEUrN3iHmgXZQKbjaLk305cbS7l2fCoillKkgH15jhKpTjF9OyaFc5x69DaIM8xG24pj4V8TefARhjM1VUupuTu5DqZk69apWfucPqx1duCg7yxiLp78MSnHr0+uXZHioGxFYUaXzPBQN5M06dlaAABUk2FzdrnrJslyVMPTsurHV3O9j9B0jKaqpUVz3MXXuT8PYyXaHtUlFVarcIxAG/YJPC+us85dTq4ratakq23qxJBG9b7xpKGEoOrslVXVNqwVh4Lg3NQFhfkNNJpsgxAYMB90KL8DoToeO8Rldm/pz6nl9KS2pvXpwLs47PinhqjhmZwAbk2GhF9B0vvvMllKipiAz2YKAVB3X5/KfTsbQ26Tr+JWHqJ8yyegVNuRt7ybMlNtc8D8CutKXHP5Nzh9RK+bpai7WB2QSL8xukuFqAAayXFFXQrwItMxW0MfEijj8UauDp4imLkL4gOX3vQi8z1PtBY+K3vL/ZbFNQNfCuDYB6lO4NiLG4jTs/2Xo9xRepTDVGpoWJJIJIBvs7o6VHxF1iY5Kqk62t/gUYSvVxRCUgbbi1jsr1vNhleVpQTZpjqSfiY8yZbSmALAAAbgNB6T1GV1KAm252ewQhCNEHnZiXGIKOJwuxoHeqrAXsdtC1z80EdxLmybWLwi8mqVP0pb+c3BLfPqKtk1Hj8r+jqJMLklFWJ2LkknW59o7lZF8R85lRT7jeqS7EiUQNwA8gJ7vOzwSenvBI8bZHXohhqJW7Psf6dVbehan+hio9gJbJPSGFQC4AtclvmdSfWa+3RjXi2TwhCYGBCEIAci6tSP9ZSPKlWB/VStGUi7vx35Aj1IP8AGepmZLZJFpzekKjKz2YGxFm/e1oyMwOLN8bV6OZPda6ltFeNSrZNM3CYpDuYSTyMz2H3TtZyBcEg9NJiORxto3LF50mPHnqgNJmcrzmq+IFIgMtiSx0ZQON+M1SjSUQsU47RNZU65aZ2EITRgIQhAAkdJiS1xYXsOosNfW8khAAnz/Gi2Orfn/cCfQJhe0CbOOY/iCn2t9JJlrwL3LsF6sa9Bnh20nus3hMrYdtBJK7aSRPgta5JOy1D7Sq/HRfr9JpJneyj61h1U+xminQo+RHLyPMZ2EIRwgIQhAAhCEACY/tilsRSbmpHof8AsISfJ8tlWJ5qPGGfQSaq2kITno6ku5L2Tb7WsOin3M08ITpUfIcnJ8xnYQhHE4QhCAH/2Q=="/>
          <p:cNvSpPr>
            <a:spLocks noChangeAspect="1" noChangeArrowheads="1"/>
          </p:cNvSpPr>
          <p:nvPr/>
        </p:nvSpPr>
        <p:spPr bwMode="auto">
          <a:xfrm>
            <a:off x="155575" y="-609600"/>
            <a:ext cx="857250" cy="1276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0" y="1650112"/>
            <a:ext cx="9144000" cy="4215608"/>
            <a:chOff x="0" y="1650112"/>
            <a:chExt cx="9144000" cy="421560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0" y="5157192"/>
              <a:ext cx="9144000" cy="70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spAutoFit/>
            </a:bodyPr>
            <a:lstStyle/>
            <a:p>
              <a:pPr algn="ctr"/>
              <a:r>
                <a:rPr lang="it-IT" sz="4000" dirty="0" err="1"/>
                <a:t>Setting</a:t>
              </a:r>
              <a:r>
                <a:rPr lang="it-IT" sz="4000" dirty="0"/>
                <a:t> </a:t>
              </a:r>
              <a:r>
                <a:rPr lang="it-IT" sz="4000" dirty="0" err="1"/>
                <a:t>machines</a:t>
              </a:r>
              <a:endParaRPr lang="it-IT" sz="4000" dirty="0">
                <a:effectLst/>
              </a:endParaRPr>
            </a:p>
          </p:txBody>
        </p:sp>
        <p:pic>
          <p:nvPicPr>
            <p:cNvPr id="11" name="Picture 2" descr="C:\Temp\Tiles\GISCI\autopap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4" y="1650112"/>
              <a:ext cx="2771800" cy="3075032"/>
            </a:xfrm>
            <a:prstGeom prst="rect">
              <a:avLst/>
            </a:prstGeom>
            <a:noFill/>
          </p:spPr>
        </p:pic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3131840" y="2132856"/>
              <a:ext cx="5796136" cy="2308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spAutoFit/>
            </a:bodyPr>
            <a:lstStyle/>
            <a:p>
              <a:pPr algn="ctr"/>
              <a:r>
                <a:rPr lang="it-IT" sz="4800" dirty="0" err="1">
                  <a:solidFill>
                    <a:srgbClr val="FFFF00"/>
                  </a:solidFill>
                </a:rPr>
                <a:t>Worker</a:t>
              </a:r>
              <a:r>
                <a:rPr lang="it-IT" sz="4800" dirty="0">
                  <a:solidFill>
                    <a:srgbClr val="FFFF00"/>
                  </a:solidFill>
                </a:rPr>
                <a:t> position, performances, </a:t>
              </a:r>
              <a:r>
                <a:rPr lang="it-IT" sz="4800" dirty="0" err="1">
                  <a:solidFill>
                    <a:srgbClr val="FFFF00"/>
                  </a:solidFill>
                </a:rPr>
                <a:t>optimization</a:t>
              </a:r>
              <a:endParaRPr lang="it-IT" sz="4800" dirty="0">
                <a:solidFill>
                  <a:srgbClr val="FFFF00"/>
                </a:solidFill>
                <a:effectLst/>
              </a:endParaRPr>
            </a:p>
          </p:txBody>
        </p:sp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848264"/>
            <a:ext cx="9144000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lvl="0" algn="ctr" fontAlgn="auto">
              <a:spcAft>
                <a:spcPts val="0"/>
              </a:spcAft>
            </a:pPr>
            <a:r>
              <a:rPr lang="it-IT" sz="4000" kern="0" dirty="0"/>
              <a:t>Work flow and </a:t>
            </a:r>
            <a:r>
              <a:rPr lang="it-IT" sz="4000" kern="0" dirty="0" err="1"/>
              <a:t>Paths</a:t>
            </a:r>
            <a:r>
              <a:rPr lang="it-IT" sz="4000" kern="0" dirty="0"/>
              <a:t> Analysis</a:t>
            </a:r>
            <a:endParaRPr kumimoji="0" lang="it-IT" sz="4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700133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2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309" y="0"/>
            <a:ext cx="9144000" cy="836712"/>
          </a:xfrm>
        </p:spPr>
        <p:txBody>
          <a:bodyPr lIns="92075" tIns="46038" rIns="92075" bIns="46038"/>
          <a:lstStyle/>
          <a:p>
            <a:pPr>
              <a:defRPr/>
            </a:pPr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Lean Production</a:t>
            </a:r>
          </a:p>
        </p:txBody>
      </p:sp>
      <p:sp>
        <p:nvSpPr>
          <p:cNvPr id="54274" name="AutoShape 2" descr="data:image/jpeg;base64,/9j/4AAQSkZJRgABAQAAAQABAAD/2wCEAAkGBhQSDxQUEBIWFBQWFhUUFRYVFg8UERUYFhUWGBcUFBQXHScfFx0jGhUVHy8gIycpLCwtFR4xNTAqNSYrLCkBCQoKDgwOGg8PGjUkHiQqKS8uNSkqKSw1LCksKSwvNCkpMCwpKSksLC8sKSwsLCwsLC0sLCwsLCwsKSksLCw2Kf/AABEIAIYAWgMBIgACEQEDEQH/xAAbAAACAwEBAQAAAAAAAAAAAAAABQMEBgECB//EADYQAAIBAgMFBgMHBQEAAAAAAAECAAMRBAUhEjFBUWEGEyJxkaEygcEjQlJykrHCFGKC0eEV/8QAGQEAAwEBAQAAAAAAAAAAAAAAAAMEAgUB/8QAKREAAgICAQIEBwEBAAAAAAAAAAECAwQRIRIxIjNhcRMyQUJRgbEUBf/aAAwDAQACEQMRAD8A+4whOGABF+eY8UqDnRmKsES4BdrGy6+/SJ8VmzO7XYpTS5IX4iF6jW53DzEXU3ZyKlUKaliLgA7IJuEB3kDTzteSzyIpcFleLJvkipll2Q++w156C5+ZjOhlHfb9BxkuDoGowFvM8hL+LrBV2Keg4nnI4VrmUuxbZa01CPf+FfLsTSwqihRUlFv8IUKtySbAdSfWOcLjUqDwMDbeOI8xwiDDKFvCpRIYOhsw9+h5iUQva9iaeOn7mmhKuAxoqJfcRow5GWpammtogaaemEIQnp4E407PFRoAYjB0GJa+gJPna9wPr8hGeBy1qjEjRBpfnblLdPKyGIPwkk35gm9vPhHNNAAABYSGGNt7kdGzJ0tRKwwQSmQmh4niYsqsANTHxmbzygQ27wnjw8jN3x1HaFY8uqWmxNmvailRIGpJNvCCfeM8DmAqKCImbKFxNZKJ+HaDPzspv/oX6x3nOR919ph1sB8aDl+JR9JLCMpR6kXWThGSg+5PSr93U2xu3MOnP5TQU3BFwbg6iY7CY0OIzy7Gmkdlj4Du/tJ+kdRbrh9ifIobXUu5oITgM7LzmhI6y3GkknDACntySnXmVy7PGFashG0BVcLc7gCbjrvEeLmWmqCL/wBEGih48kM+9nhxca214GU1zM/hEX4ztFskApf5/wDJ58ev6gsex9hjl+TU6dRqiCxYW33A8uV4xtOUzoJ6jEkuwhtt8mXzzs2wPe4bRhqycG6ryPSUsvzIVQVOjDQg7wes2hmW7VZHYjEUbK4I7wbg4Ol/zD3kl1P3RLsfI+yYwyjMLEU3P5T/AB/1HMw3eNYM0Zr2sYAAoCRoTff1nlNy1qR7fjPq3A08hxeKWmhdyAo1JMlYzO5zV74gfcXXoTz+Upsn0LZJVX1y19DD5Fmu3WxAO+5qD/Jjf6TZ4PEbaifP/wDy3o5jVZFJpCntE67mIFvWaPB5vsDaZdleJdlWR1411nMVwX5WZj0+GUuTRsdIhxiFn6XH7y5Vzlu72qdF2U8Qrm/kLXi/D4t6rqLrTO0LJUR6bHX+76Tbw5PW5Jfsnr/6EVtRg3+j6EJ28zmaYvEUrN3iHmgXZQKbjaLk305cbS7l2fCoillKkgH15jhKpTjF9OyaFc5x69DaIM8xG24pj4V8TefARhjM1VUupuTu5DqZk69apWfucPqx1duCg7yxiLp78MSnHr0+uXZHioGxFYUaXzPBQN5M06dlaAABUk2FzdrnrJslyVMPTsurHV3O9j9B0jKaqpUVz3MXXuT8PYyXaHtUlFVarcIxAG/YJPC+us85dTq4ratakq23qxJBG9b7xpKGEoOrslVXVNqwVh4Lg3NQFhfkNNJpsgxAYMB90KL8DoToeO8Rldm/pz6nl9KS2pvXpwLs47PinhqjhmZwAbk2GhF9B0vvvMllKipiAz2YKAVB3X5/KfTsbQ26Tr+JWHqJ8yyegVNuRt7ybMlNtc8D8CutKXHP5Nzh9RK+bpai7WB2QSL8xukuFqAAayXFFXQrwItMxW0MfEijj8UauDp4imLkL4gOX3vQi8z1PtBY+K3vL/ZbFNQNfCuDYB6lO4NiLG4jTs/2Xo9xRepTDVGpoWJJIJIBvs7o6VHxF1iY5Kqk62t/gUYSvVxRCUgbbi1jsr1vNhleVpQTZpjqSfiY8yZbSmALAAAbgNB6T1GV1KAm252ewQhCNEHnZiXGIKOJwuxoHeqrAXsdtC1z80EdxLmybWLwi8mqVP0pb+c3BLfPqKtk1Hj8r+jqJMLklFWJ2LkknW59o7lZF8R85lRT7jeqS7EiUQNwA8gJ7vOzwSenvBI8bZHXohhqJW7Psf6dVbehan+hio9gJbJPSGFQC4AtclvmdSfWa+3RjXi2TwhCYGBCEIAci6tSP9ZSPKlWB/VStGUi7vx35Aj1IP8AGepmZLZJFpzekKjKz2YGxFm/e1oyMwOLN8bV6OZPda6ltFeNSrZNM3CYpDuYSTyMz2H3TtZyBcEg9NJiORxto3LF50mPHnqgNJmcrzmq+IFIgMtiSx0ZQON+M1SjSUQsU47RNZU65aZ2EITRgIQhAAkdJiS1xYXsOosNfW8khAAnz/Gi2Orfn/cCfQJhe0CbOOY/iCn2t9JJlrwL3LsF6sa9Bnh20nus3hMrYdtBJK7aSRPgta5JOy1D7Sq/HRfr9JpJneyj61h1U+xminQo+RHLyPMZ2EIRwgIQhAAhCEACY/tilsRSbmpHof8AsISfJ8tlWJ5qPGGfQSaq2kITno6ku5L2Tb7WsOin3M08ITpUfIcnJ8xnYQhHE4QhCAH/2Q=="/>
          <p:cNvSpPr>
            <a:spLocks noChangeAspect="1" noChangeArrowheads="1"/>
          </p:cNvSpPr>
          <p:nvPr/>
        </p:nvSpPr>
        <p:spPr bwMode="auto">
          <a:xfrm>
            <a:off x="155575" y="-609600"/>
            <a:ext cx="857250" cy="1276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276" name="AutoShape 4" descr="data:image/jpeg;base64,/9j/4AAQSkZJRgABAQAAAQABAAD/2wCEAAkGBhQSDxQUEBIWFBQWFhUUFRYVFg8UERUYFhUWGBcUFBQXHScfFx0jGhUVHy8gIycpLCwtFR4xNTAqNSYrLCkBCQoKDgwOGg8PGjUkHiQqKS8uNSkqKSw1LCksKSwvNCkpMCwpKSksLC8sKSwsLCwsLC0sLCwsLCwsKSksLCw2Kf/AABEIAIYAWgMBIgACEQEDEQH/xAAbAAACAwEBAQAAAAAAAAAAAAAABQMEBgECB//EADYQAAIBAgMFBgMHBQEAAAAAAAECAAMRBAUhEjFBUWEGEyJxkaEygcEjQlJykrHCFGKC0eEV/8QAGQEAAwEBAQAAAAAAAAAAAAAAAAMEAgUB/8QAKREAAgICAQIEBwEBAAAAAAAAAAECAwQRIRIxIjNhcRMyQUJRgbEUBf/aAAwDAQACEQMRAD8A+4whOGABF+eY8UqDnRmKsES4BdrGy6+/SJ8VmzO7XYpTS5IX4iF6jW53DzEXU3ZyKlUKaliLgA7IJuEB3kDTzteSzyIpcFleLJvkipll2Q++w156C5+ZjOhlHfb9BxkuDoGowFvM8hL+LrBV2Keg4nnI4VrmUuxbZa01CPf+FfLsTSwqihRUlFv8IUKtySbAdSfWOcLjUqDwMDbeOI8xwiDDKFvCpRIYOhsw9+h5iUQva9iaeOn7mmhKuAxoqJfcRow5GWpammtogaaemEIQnp4E407PFRoAYjB0GJa+gJPna9wPr8hGeBy1qjEjRBpfnblLdPKyGIPwkk35gm9vPhHNNAAABYSGGNt7kdGzJ0tRKwwQSmQmh4niYsqsANTHxmbzygQ27wnjw8jN3x1HaFY8uqWmxNmvailRIGpJNvCCfeM8DmAqKCImbKFxNZKJ+HaDPzspv/oX6x3nOR919ph1sB8aDl+JR9JLCMpR6kXWThGSg+5PSr93U2xu3MOnP5TQU3BFwbg6iY7CY0OIzy7Gmkdlj4Du/tJ+kdRbrh9ifIobXUu5oITgM7LzmhI6y3GkknDACntySnXmVy7PGFashG0BVcLc7gCbjrvEeLmWmqCL/wBEGih48kM+9nhxca214GU1zM/hEX4ztFskApf5/wDJ58ev6gsex9hjl+TU6dRqiCxYW33A8uV4xtOUzoJ6jEkuwhtt8mXzzs2wPe4bRhqycG6ryPSUsvzIVQVOjDQg7wes2hmW7VZHYjEUbK4I7wbg4Ol/zD3kl1P3RLsfI+yYwyjMLEU3P5T/AB/1HMw3eNYM0Zr2sYAAoCRoTff1nlNy1qR7fjPq3A08hxeKWmhdyAo1JMlYzO5zV74gfcXXoTz+Upsn0LZJVX1y19DD5Fmu3WxAO+5qD/Jjf6TZ4PEbaifP/wDy3o5jVZFJpCntE67mIFvWaPB5vsDaZdleJdlWR1411nMVwX5WZj0+GUuTRsdIhxiFn6XH7y5Vzlu72qdF2U8Qrm/kLXi/D4t6rqLrTO0LJUR6bHX+76Tbw5PW5Jfsnr/6EVtRg3+j6EJ28zmaYvEUrN3iHmgXZQKbjaLk305cbS7l2fCoillKkgH15jhKpTjF9OyaFc5x69DaIM8xG24pj4V8TefARhjM1VUupuTu5DqZk69apWfucPqx1duCg7yxiLp78MSnHr0+uXZHioGxFYUaXzPBQN5M06dlaAABUk2FzdrnrJslyVMPTsurHV3O9j9B0jKaqpUVz3MXXuT8PYyXaHtUlFVarcIxAG/YJPC+us85dTq4ratakq23qxJBG9b7xpKGEoOrslVXVNqwVh4Lg3NQFhfkNNJpsgxAYMB90KL8DoToeO8Rldm/pz6nl9KS2pvXpwLs47PinhqjhmZwAbk2GhF9B0vvvMllKipiAz2YKAVB3X5/KfTsbQ26Tr+JWHqJ8yyegVNuRt7ybMlNtc8D8CutKXHP5Nzh9RK+bpai7WB2QSL8xukuFqAAayXFFXQrwItMxW0MfEijj8UauDp4imLkL4gOX3vQi8z1PtBY+K3vL/ZbFNQNfCuDYB6lO4NiLG4jTs/2Xo9xRepTDVGpoWJJIJIBvs7o6VHxF1iY5Kqk62t/gUYSvVxRCUgbbi1jsr1vNhleVpQTZpjqSfiY8yZbSmALAAAbgNB6T1GV1KAm252ewQhCNEHnZiXGIKOJwuxoHeqrAXsdtC1z80EdxLmybWLwi8mqVP0pb+c3BLfPqKtk1Hj8r+jqJMLklFWJ2LkknW59o7lZF8R85lRT7jeqS7EiUQNwA8gJ7vOzwSenvBI8bZHXohhqJW7Psf6dVbehan+hio9gJbJPSGFQC4AtclvmdSfWa+3RjXi2TwhCYGBCEIAci6tSP9ZSPKlWB/VStGUi7vx35Aj1IP8AGepmZLZJFpzekKjKz2YGxFm/e1oyMwOLN8bV6OZPda6ltFeNSrZNM3CYpDuYSTyMz2H3TtZyBcEg9NJiORxto3LF50mPHnqgNJmcrzmq+IFIgMtiSx0ZQON+M1SjSUQsU47RNZU65aZ2EITRgIQhAAkdJiS1xYXsOosNfW8khAAnz/Gi2Orfn/cCfQJhe0CbOOY/iCn2t9JJlrwL3LsF6sa9Bnh20nus3hMrYdtBJK7aSRPgta5JOy1D7Sq/HRfr9JpJneyj61h1U+xminQo+RHLyPMZ2EIRwgIQhAAhCEACY/tilsRSbmpHof8AsISfJ8tlWJ5qPGGfQSaq2kITno6ku5L2Tb7WsOin3M08ITpUfIcnJ8xnYQhHE4QhCAH/2Q=="/>
          <p:cNvSpPr>
            <a:spLocks noChangeAspect="1" noChangeArrowheads="1"/>
          </p:cNvSpPr>
          <p:nvPr/>
        </p:nvSpPr>
        <p:spPr bwMode="auto">
          <a:xfrm>
            <a:off x="155575" y="-609600"/>
            <a:ext cx="857250" cy="1276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278" name="AutoShape 6" descr="data:image/jpeg;base64,/9j/4AAQSkZJRgABAQAAAQABAAD/2wCEAAkGBhQSDxQUEBIWFBQWFhUUFRYVFg8UERUYFhUWGBcUFBQXHScfFx0jGhUVHy8gIycpLCwtFR4xNTAqNSYrLCkBCQoKDgwOGg8PGjUkHiQqKS8uNSkqKSw1LCksKSwvNCkpMCwpKSksLC8sKSwsLCwsLC0sLCwsLCwsKSksLCw2Kf/AABEIAIYAWgMBIgACEQEDEQH/xAAbAAACAwEBAQAAAAAAAAAAAAAABQMEBgECB//EADYQAAIBAgMFBgMHBQEAAAAAAAECAAMRBAUhEjFBUWEGEyJxkaEygcEjQlJykrHCFGKC0eEV/8QAGQEAAwEBAQAAAAAAAAAAAAAAAAMEAgUB/8QAKREAAgICAQIEBwEBAAAAAAAAAAECAwQRIRIxIjNhcRMyQUJRgbEUBf/aAAwDAQACEQMRAD8A+4whOGABF+eY8UqDnRmKsES4BdrGy6+/SJ8VmzO7XYpTS5IX4iF6jW53DzEXU3ZyKlUKaliLgA7IJuEB3kDTzteSzyIpcFleLJvkipll2Q++w156C5+ZjOhlHfb9BxkuDoGowFvM8hL+LrBV2Keg4nnI4VrmUuxbZa01CPf+FfLsTSwqihRUlFv8IUKtySbAdSfWOcLjUqDwMDbeOI8xwiDDKFvCpRIYOhsw9+h5iUQva9iaeOn7mmhKuAxoqJfcRow5GWpammtogaaemEIQnp4E407PFRoAYjB0GJa+gJPna9wPr8hGeBy1qjEjRBpfnblLdPKyGIPwkk35gm9vPhHNNAAABYSGGNt7kdGzJ0tRKwwQSmQmh4niYsqsANTHxmbzygQ27wnjw8jN3x1HaFY8uqWmxNmvailRIGpJNvCCfeM8DmAqKCImbKFxNZKJ+HaDPzspv/oX6x3nOR919ph1sB8aDl+JR9JLCMpR6kXWThGSg+5PSr93U2xu3MOnP5TQU3BFwbg6iY7CY0OIzy7Gmkdlj4Du/tJ+kdRbrh9ifIobXUu5oITgM7LzmhI6y3GkknDACntySnXmVy7PGFashG0BVcLc7gCbjrvEeLmWmqCL/wBEGih48kM+9nhxca214GU1zM/hEX4ztFskApf5/wDJ58ev6gsex9hjl+TU6dRqiCxYW33A8uV4xtOUzoJ6jEkuwhtt8mXzzs2wPe4bRhqycG6ryPSUsvzIVQVOjDQg7wes2hmW7VZHYjEUbK4I7wbg4Ol/zD3kl1P3RLsfI+yYwyjMLEU3P5T/AB/1HMw3eNYM0Zr2sYAAoCRoTff1nlNy1qR7fjPq3A08hxeKWmhdyAo1JMlYzO5zV74gfcXXoTz+Upsn0LZJVX1y19DD5Fmu3WxAO+5qD/Jjf6TZ4PEbaifP/wDy3o5jVZFJpCntE67mIFvWaPB5vsDaZdleJdlWR1411nMVwX5WZj0+GUuTRsdIhxiFn6XH7y5Vzlu72qdF2U8Qrm/kLXi/D4t6rqLrTO0LJUR6bHX+76Tbw5PW5Jfsnr/6EVtRg3+j6EJ28zmaYvEUrN3iHmgXZQKbjaLk305cbS7l2fCoillKkgH15jhKpTjF9OyaFc5x69DaIM8xG24pj4V8TefARhjM1VUupuTu5DqZk69apWfucPqx1duCg7yxiLp78MSnHr0+uXZHioGxFYUaXzPBQN5M06dlaAABUk2FzdrnrJslyVMPTsurHV3O9j9B0jKaqpUVz3MXXuT8PYyXaHtUlFVarcIxAG/YJPC+us85dTq4ratakq23qxJBG9b7xpKGEoOrslVXVNqwVh4Lg3NQFhfkNNJpsgxAYMB90KL8DoToeO8Rldm/pz6nl9KS2pvXpwLs47PinhqjhmZwAbk2GhF9B0vvvMllKipiAz2YKAVB3X5/KfTsbQ26Tr+JWHqJ8yyegVNuRt7ybMlNtc8D8CutKXHP5Nzh9RK+bpai7WB2QSL8xukuFqAAayXFFXQrwItMxW0MfEijj8UauDp4imLkL4gOX3vQi8z1PtBY+K3vL/ZbFNQNfCuDYB6lO4NiLG4jTs/2Xo9xRepTDVGpoWJJIJIBvs7o6VHxF1iY5Kqk62t/gUYSvVxRCUgbbi1jsr1vNhleVpQTZpjqSfiY8yZbSmALAAAbgNB6T1GV1KAm252ewQhCNEHnZiXGIKOJwuxoHeqrAXsdtC1z80EdxLmybWLwi8mqVP0pb+c3BLfPqKtk1Hj8r+jqJMLklFWJ2LkknW59o7lZF8R85lRT7jeqS7EiUQNwA8gJ7vOzwSenvBI8bZHXohhqJW7Psf6dVbehan+hio9gJbJPSGFQC4AtclvmdSfWa+3RjXi2TwhCYGBCEIAci6tSP9ZSPKlWB/VStGUi7vx35Aj1IP8AGepmZLZJFpzekKjKz2YGxFm/e1oyMwOLN8bV6OZPda6ltFeNSrZNM3CYpDuYSTyMz2H3TtZyBcEg9NJiORxto3LF50mPHnqgNJmcrzmq+IFIgMtiSx0ZQON+M1SjSUQsU47RNZU65aZ2EITRgIQhAAkdJiS1xYXsOosNfW8khAAnz/Gi2Orfn/cCfQJhe0CbOOY/iCn2t9JJlrwL3LsF6sa9Bnh20nus3hMrYdtBJK7aSRPgta5JOy1D7Sq/HRfr9JpJneyj61h1U+xminQo+RHLyPMZ2EIRwgIQhAAhCEACY/tilsRSbmpHof8AsISfJ8tlWJ5qPGGfQSaq2kITno6ku5L2Tb7WsOin3M08ITpUfIcnJ8xnYQhHE4QhCAH/2Q=="/>
          <p:cNvSpPr>
            <a:spLocks noChangeAspect="1" noChangeArrowheads="1"/>
          </p:cNvSpPr>
          <p:nvPr/>
        </p:nvSpPr>
        <p:spPr bwMode="auto">
          <a:xfrm>
            <a:off x="155575" y="-609600"/>
            <a:ext cx="857250" cy="1276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848264"/>
            <a:ext cx="9144000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lvl="0" algn="ctr" fontAlgn="auto">
              <a:spcAft>
                <a:spcPts val="0"/>
              </a:spcAft>
            </a:pPr>
            <a:r>
              <a:rPr lang="it-IT" sz="4000" kern="0" dirty="0" err="1"/>
              <a:t>What</a:t>
            </a:r>
            <a:r>
              <a:rPr lang="it-IT" sz="4000" kern="0" dirty="0"/>
              <a:t> </a:t>
            </a:r>
            <a:r>
              <a:rPr lang="it-IT" sz="4000" kern="0" dirty="0" err="1"/>
              <a:t>is</a:t>
            </a:r>
            <a:r>
              <a:rPr lang="it-IT" sz="4000" kern="0" dirty="0"/>
              <a:t> it ?</a:t>
            </a:r>
            <a:endParaRPr kumimoji="0" lang="it-IT" sz="4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13" name="Picture 8" descr="Donna snella misura la sua vita. Dieta, stile di vita sano. stock photograph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988840"/>
            <a:ext cx="2155741" cy="383244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67544" y="1956250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It identifies an industrial philosophy inspired by the Toyota Production System, which aims </a:t>
            </a:r>
          </a:p>
          <a:p>
            <a:r>
              <a:rPr lang="en-US" sz="3600" dirty="0">
                <a:solidFill>
                  <a:srgbClr val="FFFF00"/>
                </a:solidFill>
              </a:rPr>
              <a:t>to minimize wastes up to annul them</a:t>
            </a:r>
            <a:endParaRPr lang="en-US" sz="3600" dirty="0">
              <a:solidFill>
                <a:srgbClr val="FFFF00"/>
              </a:solidFill>
              <a:effectLst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31699" y="4221088"/>
            <a:ext cx="82167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3600" dirty="0" err="1"/>
              <a:t>Wasted</a:t>
            </a:r>
            <a:r>
              <a:rPr lang="it-IT" sz="3600" dirty="0"/>
              <a:t> </a:t>
            </a:r>
            <a:r>
              <a:rPr lang="it-IT" sz="3600" dirty="0" err="1"/>
              <a:t>resources</a:t>
            </a:r>
            <a:r>
              <a:rPr lang="it-IT" sz="3600" dirty="0"/>
              <a:t>, </a:t>
            </a:r>
            <a:r>
              <a:rPr lang="it-IT" sz="3600" dirty="0" err="1"/>
              <a:t>wasted</a:t>
            </a:r>
            <a:r>
              <a:rPr lang="it-IT" sz="3600" dirty="0"/>
              <a:t> time, </a:t>
            </a:r>
            <a:r>
              <a:rPr lang="it-IT" sz="3600" dirty="0" err="1"/>
              <a:t>inaccuracies</a:t>
            </a:r>
            <a:r>
              <a:rPr lang="it-IT" sz="3600" dirty="0"/>
              <a:t>: </a:t>
            </a:r>
            <a:r>
              <a:rPr lang="it-IT" sz="3600" dirty="0">
                <a:solidFill>
                  <a:schemeClr val="bg1"/>
                </a:solidFill>
              </a:rPr>
              <a:t>Record </a:t>
            </a:r>
            <a:r>
              <a:rPr lang="it-IT" sz="3600" dirty="0" err="1">
                <a:solidFill>
                  <a:schemeClr val="bg1"/>
                </a:solidFill>
              </a:rPr>
              <a:t>events</a:t>
            </a:r>
            <a:r>
              <a:rPr lang="it-IT" sz="3600" dirty="0">
                <a:solidFill>
                  <a:schemeClr val="bg1"/>
                </a:solidFill>
              </a:rPr>
              <a:t> and </a:t>
            </a:r>
            <a:r>
              <a:rPr lang="it-IT" sz="3600" dirty="0" err="1">
                <a:solidFill>
                  <a:schemeClr val="bg1"/>
                </a:solidFill>
              </a:rPr>
              <a:t>errors</a:t>
            </a:r>
            <a:r>
              <a:rPr lang="it-IT" sz="3600" dirty="0">
                <a:solidFill>
                  <a:schemeClr val="bg1"/>
                </a:solidFill>
              </a:rPr>
              <a:t>, </a:t>
            </a:r>
            <a:r>
              <a:rPr lang="it-IT" sz="3600" dirty="0" err="1">
                <a:solidFill>
                  <a:schemeClr val="bg1"/>
                </a:solidFill>
              </a:rPr>
              <a:t>analyze</a:t>
            </a:r>
            <a:r>
              <a:rPr lang="it-IT" sz="3600" dirty="0">
                <a:solidFill>
                  <a:schemeClr val="bg1"/>
                </a:solidFill>
              </a:rPr>
              <a:t> and </a:t>
            </a:r>
            <a:r>
              <a:rPr lang="it-IT" sz="3600" dirty="0" err="1">
                <a:solidFill>
                  <a:schemeClr val="bg1"/>
                </a:solidFill>
              </a:rPr>
              <a:t>correct</a:t>
            </a:r>
            <a:r>
              <a:rPr lang="it-IT" sz="3600" dirty="0">
                <a:solidFill>
                  <a:schemeClr val="bg1"/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53885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36712"/>
          </a:xfrm>
        </p:spPr>
        <p:txBody>
          <a:bodyPr lIns="92075" tIns="46038" rIns="92075" bIns="46038"/>
          <a:lstStyle/>
          <a:p>
            <a:pPr>
              <a:defRPr/>
            </a:pPr>
            <a:r>
              <a:rPr lang="it-IT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Lean</a:t>
            </a:r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Production</a:t>
            </a:r>
          </a:p>
        </p:txBody>
      </p:sp>
      <p:sp>
        <p:nvSpPr>
          <p:cNvPr id="54274" name="AutoShape 2" descr="data:image/jpeg;base64,/9j/4AAQSkZJRgABAQAAAQABAAD/2wCEAAkGBhQSDxQUEBIWFBQWFhUUFRYVFg8UERUYFhUWGBcUFBQXHScfFx0jGhUVHy8gIycpLCwtFR4xNTAqNSYrLCkBCQoKDgwOGg8PGjUkHiQqKS8uNSkqKSw1LCksKSwvNCkpMCwpKSksLC8sKSwsLCwsLC0sLCwsLCwsKSksLCw2Kf/AABEIAIYAWgMBIgACEQEDEQH/xAAbAAACAwEBAQAAAAAAAAAAAAAABQMEBgECB//EADYQAAIBAgMFBgMHBQEAAAAAAAECAAMRBAUhEjFBUWEGEyJxkaEygcEjQlJykrHCFGKC0eEV/8QAGQEAAwEBAQAAAAAAAAAAAAAAAAMEAgUB/8QAKREAAgICAQIEBwEBAAAAAAAAAAECAwQRIRIxIjNhcRMyQUJRgbEUBf/aAAwDAQACEQMRAD8A+4whOGABF+eY8UqDnRmKsES4BdrGy6+/SJ8VmzO7XYpTS5IX4iF6jW53DzEXU3ZyKlUKaliLgA7IJuEB3kDTzteSzyIpcFleLJvkipll2Q++w156C5+ZjOhlHfb9BxkuDoGowFvM8hL+LrBV2Keg4nnI4VrmUuxbZa01CPf+FfLsTSwqihRUlFv8IUKtySbAdSfWOcLjUqDwMDbeOI8xwiDDKFvCpRIYOhsw9+h5iUQva9iaeOn7mmhKuAxoqJfcRow5GWpammtogaaemEIQnp4E407PFRoAYjB0GJa+gJPna9wPr8hGeBy1qjEjRBpfnblLdPKyGIPwkk35gm9vPhHNNAAABYSGGNt7kdGzJ0tRKwwQSmQmh4niYsqsANTHxmbzygQ27wnjw8jN3x1HaFY8uqWmxNmvailRIGpJNvCCfeM8DmAqKCImbKFxNZKJ+HaDPzspv/oX6x3nOR919ph1sB8aDl+JR9JLCMpR6kXWThGSg+5PSr93U2xu3MOnP5TQU3BFwbg6iY7CY0OIzy7Gmkdlj4Du/tJ+kdRbrh9ifIobXUu5oITgM7LzmhI6y3GkknDACntySnXmVy7PGFashG0BVcLc7gCbjrvEeLmWmqCL/wBEGih48kM+9nhxca214GU1zM/hEX4ztFskApf5/wDJ58ev6gsex9hjl+TU6dRqiCxYW33A8uV4xtOUzoJ6jEkuwhtt8mXzzs2wPe4bRhqycG6ryPSUsvzIVQVOjDQg7wes2hmW7VZHYjEUbK4I7wbg4Ol/zD3kl1P3RLsfI+yYwyjMLEU3P5T/AB/1HMw3eNYM0Zr2sYAAoCRoTff1nlNy1qR7fjPq3A08hxeKWmhdyAo1JMlYzO5zV74gfcXXoTz+Upsn0LZJVX1y19DD5Fmu3WxAO+5qD/Jjf6TZ4PEbaifP/wDy3o5jVZFJpCntE67mIFvWaPB5vsDaZdleJdlWR1411nMVwX5WZj0+GUuTRsdIhxiFn6XH7y5Vzlu72qdF2U8Qrm/kLXi/D4t6rqLrTO0LJUR6bHX+76Tbw5PW5Jfsnr/6EVtRg3+j6EJ28zmaYvEUrN3iHmgXZQKbjaLk305cbS7l2fCoillKkgH15jhKpTjF9OyaFc5x69DaIM8xG24pj4V8TefARhjM1VUupuTu5DqZk69apWfucPqx1duCg7yxiLp78MSnHr0+uXZHioGxFYUaXzPBQN5M06dlaAABUk2FzdrnrJslyVMPTsurHV3O9j9B0jKaqpUVz3MXXuT8PYyXaHtUlFVarcIxAG/YJPC+us85dTq4ratakq23qxJBG9b7xpKGEoOrslVXVNqwVh4Lg3NQFhfkNNJpsgxAYMB90KL8DoToeO8Rldm/pz6nl9KS2pvXpwLs47PinhqjhmZwAbk2GhF9B0vvvMllKipiAz2YKAVB3X5/KfTsbQ26Tr+JWHqJ8yyegVNuRt7ybMlNtc8D8CutKXHP5Nzh9RK+bpai7WB2QSL8xukuFqAAayXFFXQrwItMxW0MfEijj8UauDp4imLkL4gOX3vQi8z1PtBY+K3vL/ZbFNQNfCuDYB6lO4NiLG4jTs/2Xo9xRepTDVGpoWJJIJIBvs7o6VHxF1iY5Kqk62t/gUYSvVxRCUgbbi1jsr1vNhleVpQTZpjqSfiY8yZbSmALAAAbgNB6T1GV1KAm252ewQhCNEHnZiXGIKOJwuxoHeqrAXsdtC1z80EdxLmybWLwi8mqVP0pb+c3BLfPqKtk1Hj8r+jqJMLklFWJ2LkknW59o7lZF8R85lRT7jeqS7EiUQNwA8gJ7vOzwSenvBI8bZHXohhqJW7Psf6dVbehan+hio9gJbJPSGFQC4AtclvmdSfWa+3RjXi2TwhCYGBCEIAci6tSP9ZSPKlWB/VStGUi7vx35Aj1IP8AGepmZLZJFpzekKjKz2YGxFm/e1oyMwOLN8bV6OZPda6ltFeNSrZNM3CYpDuYSTyMz2H3TtZyBcEg9NJiORxto3LF50mPHnqgNJmcrzmq+IFIgMtiSx0ZQON+M1SjSUQsU47RNZU65aZ2EITRgIQhAAkdJiS1xYXsOosNfW8khAAnz/Gi2Orfn/cCfQJhe0CbOOY/iCn2t9JJlrwL3LsF6sa9Bnh20nus3hMrYdtBJK7aSRPgta5JOy1D7Sq/HRfr9JpJneyj61h1U+xminQo+RHLyPMZ2EIRwgIQhAAhCEACY/tilsRSbmpHof8AsISfJ8tlWJ5qPGGfQSaq2kITno6ku5L2Tb7WsOin3M08ITpUfIcnJ8xnYQhHE4QhCAH/2Q=="/>
          <p:cNvSpPr>
            <a:spLocks noChangeAspect="1" noChangeArrowheads="1"/>
          </p:cNvSpPr>
          <p:nvPr/>
        </p:nvSpPr>
        <p:spPr bwMode="auto">
          <a:xfrm>
            <a:off x="155575" y="-609600"/>
            <a:ext cx="857250" cy="1276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4276" name="AutoShape 4" descr="data:image/jpeg;base64,/9j/4AAQSkZJRgABAQAAAQABAAD/2wCEAAkGBhQSDxQUEBIWFBQWFhUUFRYVFg8UERUYFhUWGBcUFBQXHScfFx0jGhUVHy8gIycpLCwtFR4xNTAqNSYrLCkBCQoKDgwOGg8PGjUkHiQqKS8uNSkqKSw1LCksKSwvNCkpMCwpKSksLC8sKSwsLCwsLC0sLCwsLCwsKSksLCw2Kf/AABEIAIYAWgMBIgACEQEDEQH/xAAbAAACAwEBAQAAAAAAAAAAAAAABQMEBgECB//EADYQAAIBAgMFBgMHBQEAAAAAAAECAAMRBAUhEjFBUWEGEyJxkaEygcEjQlJykrHCFGKC0eEV/8QAGQEAAwEBAQAAAAAAAAAAAAAAAAMEAgUB/8QAKREAAgICAQIEBwEBAAAAAAAAAAECAwQRIRIxIjNhcRMyQUJRgbEUBf/aAAwDAQACEQMRAD8A+4whOGABF+eY8UqDnRmKsES4BdrGy6+/SJ8VmzO7XYpTS5IX4iF6jW53DzEXU3ZyKlUKaliLgA7IJuEB3kDTzteSzyIpcFleLJvkipll2Q++w156C5+ZjOhlHfb9BxkuDoGowFvM8hL+LrBV2Keg4nnI4VrmUuxbZa01CPf+FfLsTSwqihRUlFv8IUKtySbAdSfWOcLjUqDwMDbeOI8xwiDDKFvCpRIYOhsw9+h5iUQva9iaeOn7mmhKuAxoqJfcRow5GWpammtogaaemEIQnp4E407PFRoAYjB0GJa+gJPna9wPr8hGeBy1qjEjRBpfnblLdPKyGIPwkk35gm9vPhHNNAAABYSGGNt7kdGzJ0tRKwwQSmQmh4niYsqsANTHxmbzygQ27wnjw8jN3x1HaFY8uqWmxNmvailRIGpJNvCCfeM8DmAqKCImbKFxNZKJ+HaDPzspv/oX6x3nOR919ph1sB8aDl+JR9JLCMpR6kXWThGSg+5PSr93U2xu3MOnP5TQU3BFwbg6iY7CY0OIzy7Gmkdlj4Du/tJ+kdRbrh9ifIobXUu5oITgM7LzmhI6y3GkknDACntySnXmVy7PGFashG0BVcLc7gCbjrvEeLmWmqCL/wBEGih48kM+9nhxca214GU1zM/hEX4ztFskApf5/wDJ58ev6gsex9hjl+TU6dRqiCxYW33A8uV4xtOUzoJ6jEkuwhtt8mXzzs2wPe4bRhqycG6ryPSUsvzIVQVOjDQg7wes2hmW7VZHYjEUbK4I7wbg4Ol/zD3kl1P3RLsfI+yYwyjMLEU3P5T/AB/1HMw3eNYM0Zr2sYAAoCRoTff1nlNy1qR7fjPq3A08hxeKWmhdyAo1JMlYzO5zV74gfcXXoTz+Upsn0LZJVX1y19DD5Fmu3WxAO+5qD/Jjf6TZ4PEbaifP/wDy3o5jVZFJpCntE67mIFvWaPB5vsDaZdleJdlWR1411nMVwX5WZj0+GUuTRsdIhxiFn6XH7y5Vzlu72qdF2U8Qrm/kLXi/D4t6rqLrTO0LJUR6bHX+76Tbw5PW5Jfsnr/6EVtRg3+j6EJ28zmaYvEUrN3iHmgXZQKbjaLk305cbS7l2fCoillKkgH15jhKpTjF9OyaFc5x69DaIM8xG24pj4V8TefARhjM1VUupuTu5DqZk69apWfucPqx1duCg7yxiLp78MSnHr0+uXZHioGxFYUaXzPBQN5M06dlaAABUk2FzdrnrJslyVMPTsurHV3O9j9B0jKaqpUVz3MXXuT8PYyXaHtUlFVarcIxAG/YJPC+us85dTq4ratakq23qxJBG9b7xpKGEoOrslVXVNqwVh4Lg3NQFhfkNNJpsgxAYMB90KL8DoToeO8Rldm/pz6nl9KS2pvXpwLs47PinhqjhmZwAbk2GhF9B0vvvMllKipiAz2YKAVB3X5/KfTsbQ26Tr+JWHqJ8yyegVNuRt7ybMlNtc8D8CutKXHP5Nzh9RK+bpai7WB2QSL8xukuFqAAayXFFXQrwItMxW0MfEijj8UauDp4imLkL4gOX3vQi8z1PtBY+K3vL/ZbFNQNfCuDYB6lO4NiLG4jTs/2Xo9xRepTDVGpoWJJIJIBvs7o6VHxF1iY5Kqk62t/gUYSvVxRCUgbbi1jsr1vNhleVpQTZpjqSfiY8yZbSmALAAAbgNB6T1GV1KAm252ewQhCNEHnZiXGIKOJwuxoHeqrAXsdtC1z80EdxLmybWLwi8mqVP0pb+c3BLfPqKtk1Hj8r+jqJMLklFWJ2LkknW59o7lZF8R85lRT7jeqS7EiUQNwA8gJ7vOzwSenvBI8bZHXohhqJW7Psf6dVbehan+hio9gJbJPSGFQC4AtclvmdSfWa+3RjXi2TwhCYGBCEIAci6tSP9ZSPKlWB/VStGUi7vx35Aj1IP8AGepmZLZJFpzekKjKz2YGxFm/e1oyMwOLN8bV6OZPda6ltFeNSrZNM3CYpDuYSTyMz2H3TtZyBcEg9NJiORxto3LF50mPHnqgNJmcrzmq+IFIgMtiSx0ZQON+M1SjSUQsU47RNZU65aZ2EITRgIQhAAkdJiS1xYXsOosNfW8khAAnz/Gi2Orfn/cCfQJhe0CbOOY/iCn2t9JJlrwL3LsF6sa9Bnh20nus3hMrYdtBJK7aSRPgta5JOy1D7Sq/HRfr9JpJneyj61h1U+xminQo+RHLyPMZ2EIRwgIQhAAhCEACY/tilsRSbmpHof8AsISfJ8tlWJ5qPGGfQSaq2kITno6ku5L2Tb7WsOin3M08ITpUfIcnJ8xnYQhHE4QhCAH/2Q=="/>
          <p:cNvSpPr>
            <a:spLocks noChangeAspect="1" noChangeArrowheads="1"/>
          </p:cNvSpPr>
          <p:nvPr/>
        </p:nvSpPr>
        <p:spPr bwMode="auto">
          <a:xfrm>
            <a:off x="155575" y="-609600"/>
            <a:ext cx="857250" cy="1276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4278" name="AutoShape 6" descr="data:image/jpeg;base64,/9j/4AAQSkZJRgABAQAAAQABAAD/2wCEAAkGBhQSDxQUEBIWFBQWFhUUFRYVFg8UERUYFhUWGBcUFBQXHScfFx0jGhUVHy8gIycpLCwtFR4xNTAqNSYrLCkBCQoKDgwOGg8PGjUkHiQqKS8uNSkqKSw1LCksKSwvNCkpMCwpKSksLC8sKSwsLCwsLC0sLCwsLCwsKSksLCw2Kf/AABEIAIYAWgMBIgACEQEDEQH/xAAbAAACAwEBAQAAAAAAAAAAAAAABQMEBgECB//EADYQAAIBAgMFBgMHBQEAAAAAAAECAAMRBAUhEjFBUWEGEyJxkaEygcEjQlJykrHCFGKC0eEV/8QAGQEAAwEBAQAAAAAAAAAAAAAAAAMEAgUB/8QAKREAAgICAQIEBwEBAAAAAAAAAAECAwQRIRIxIjNhcRMyQUJRgbEUBf/aAAwDAQACEQMRAD8A+4whOGABF+eY8UqDnRmKsES4BdrGy6+/SJ8VmzO7XYpTS5IX4iF6jW53DzEXU3ZyKlUKaliLgA7IJuEB3kDTzteSzyIpcFleLJvkipll2Q++w156C5+ZjOhlHfb9BxkuDoGowFvM8hL+LrBV2Keg4nnI4VrmUuxbZa01CPf+FfLsTSwqihRUlFv8IUKtySbAdSfWOcLjUqDwMDbeOI8xwiDDKFvCpRIYOhsw9+h5iUQva9iaeOn7mmhKuAxoqJfcRow5GWpammtogaaemEIQnp4E407PFRoAYjB0GJa+gJPna9wPr8hGeBy1qjEjRBpfnblLdPKyGIPwkk35gm9vPhHNNAAABYSGGNt7kdGzJ0tRKwwQSmQmh4niYsqsANTHxmbzygQ27wnjw8jN3x1HaFY8uqWmxNmvailRIGpJNvCCfeM8DmAqKCImbKFxNZKJ+HaDPzspv/oX6x3nOR919ph1sB8aDl+JR9JLCMpR6kXWThGSg+5PSr93U2xu3MOnP5TQU3BFwbg6iY7CY0OIzy7Gmkdlj4Du/tJ+kdRbrh9ifIobXUu5oITgM7LzmhI6y3GkknDACntySnXmVy7PGFashG0BVcLc7gCbjrvEeLmWmqCL/wBEGih48kM+9nhxca214GU1zM/hEX4ztFskApf5/wDJ58ev6gsex9hjl+TU6dRqiCxYW33A8uV4xtOUzoJ6jEkuwhtt8mXzzs2wPe4bRhqycG6ryPSUsvzIVQVOjDQg7wes2hmW7VZHYjEUbK4I7wbg4Ol/zD3kl1P3RLsfI+yYwyjMLEU3P5T/AB/1HMw3eNYM0Zr2sYAAoCRoTff1nlNy1qR7fjPq3A08hxeKWmhdyAo1JMlYzO5zV74gfcXXoTz+Upsn0LZJVX1y19DD5Fmu3WxAO+5qD/Jjf6TZ4PEbaifP/wDy3o5jVZFJpCntE67mIFvWaPB5vsDaZdleJdlWR1411nMVwX5WZj0+GUuTRsdIhxiFn6XH7y5Vzlu72qdF2U8Qrm/kLXi/D4t6rqLrTO0LJUR6bHX+76Tbw5PW5Jfsnr/6EVtRg3+j6EJ28zmaYvEUrN3iHmgXZQKbjaLk305cbS7l2fCoillKkgH15jhKpTjF9OyaFc5x69DaIM8xG24pj4V8TefARhjM1VUupuTu5DqZk69apWfucPqx1duCg7yxiLp78MSnHr0+uXZHioGxFYUaXzPBQN5M06dlaAABUk2FzdrnrJslyVMPTsurHV3O9j9B0jKaqpUVz3MXXuT8PYyXaHtUlFVarcIxAG/YJPC+us85dTq4ratakq23qxJBG9b7xpKGEoOrslVXVNqwVh4Lg3NQFhfkNNJpsgxAYMB90KL8DoToeO8Rldm/pz6nl9KS2pvXpwLs47PinhqjhmZwAbk2GhF9B0vvvMllKipiAz2YKAVB3X5/KfTsbQ26Tr+JWHqJ8yyegVNuRt7ybMlNtc8D8CutKXHP5Nzh9RK+bpai7WB2QSL8xukuFqAAayXFFXQrwItMxW0MfEijj8UauDp4imLkL4gOX3vQi8z1PtBY+K3vL/ZbFNQNfCuDYB6lO4NiLG4jTs/2Xo9xRepTDVGpoWJJIJIBvs7o6VHxF1iY5Kqk62t/gUYSvVxRCUgbbi1jsr1vNhleVpQTZpjqSfiY8yZbSmALAAAbgNB6T1GV1KAm252ewQhCNEHnZiXGIKOJwuxoHeqrAXsdtC1z80EdxLmybWLwi8mqVP0pb+c3BLfPqKtk1Hj8r+jqJMLklFWJ2LkknW59o7lZF8R85lRT7jeqS7EiUQNwA8gJ7vOzwSenvBI8bZHXohhqJW7Psf6dVbehan+hio9gJbJPSGFQC4AtclvmdSfWa+3RjXi2TwhCYGBCEIAci6tSP9ZSPKlWB/VStGUi7vx35Aj1IP8AGepmZLZJFpzekKjKz2YGxFm/e1oyMwOLN8bV6OZPda6ltFeNSrZNM3CYpDuYSTyMz2H3TtZyBcEg9NJiORxto3LF50mPHnqgNJmcrzmq+IFIgMtiSx0ZQON+M1SjSUQsU47RNZU65aZ2EITRgIQhAAkdJiS1xYXsOosNfW8khAAnz/Gi2Orfn/cCfQJhe0CbOOY/iCn2t9JJlrwL3LsF6sa9Bnh20nus3hMrYdtBJK7aSRPgta5JOy1D7Sq/HRfr9JpJneyj61h1U+xminQo+RHLyPMZ2EIRwgIQhAAhCEACY/tilsRSbmpHof8AsISfJ8tlWJ5qPGGfQSaq2kITno6ku5L2Tb7WsOin3M08ITpUfIcnJ8xnYQhHE4QhCAH/2Q=="/>
          <p:cNvSpPr>
            <a:spLocks noChangeAspect="1" noChangeArrowheads="1"/>
          </p:cNvSpPr>
          <p:nvPr/>
        </p:nvSpPr>
        <p:spPr bwMode="auto">
          <a:xfrm>
            <a:off x="155575" y="-609600"/>
            <a:ext cx="857250" cy="1276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764704"/>
            <a:ext cx="9144000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dirty="0"/>
              <a:t>Analyzes on movements and times of operators and samples</a:t>
            </a:r>
            <a:endParaRPr lang="en-US" dirty="0">
              <a:effectLst/>
            </a:endParaRPr>
          </a:p>
        </p:txBody>
      </p:sp>
      <p:pic>
        <p:nvPicPr>
          <p:cNvPr id="7" name="Immagine 6" descr="schema bello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512" y="1513438"/>
            <a:ext cx="8856984" cy="5011906"/>
          </a:xfrm>
          <a:prstGeom prst="rect">
            <a:avLst/>
          </a:prstGeom>
        </p:spPr>
      </p:pic>
      <p:pic>
        <p:nvPicPr>
          <p:cNvPr id="9" name="Picture 6" descr="https://encrypted-tbn1.google.com/images?q=tbn:ANd9GcSqmr_rIEyPiYqNVmr3bBB1ZHQd_JdtB2cjh2JgDmVoOPs2vV4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437112"/>
            <a:ext cx="2286000" cy="1714500"/>
          </a:xfrm>
          <a:prstGeom prst="rect">
            <a:avLst/>
          </a:prstGeom>
          <a:noFill/>
        </p:spPr>
      </p:pic>
      <p:sp>
        <p:nvSpPr>
          <p:cNvPr id="2" name="CasellaDiTesto 1"/>
          <p:cNvSpPr txBox="1"/>
          <p:nvPr/>
        </p:nvSpPr>
        <p:spPr>
          <a:xfrm>
            <a:off x="1896140" y="6063679"/>
            <a:ext cx="2747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like</a:t>
            </a:r>
            <a:r>
              <a:rPr lang="it-IT" dirty="0">
                <a:solidFill>
                  <a:srgbClr val="FF0000"/>
                </a:solidFill>
              </a:rPr>
              <a:t> a </a:t>
            </a:r>
            <a:r>
              <a:rPr lang="it-IT" dirty="0" err="1">
                <a:solidFill>
                  <a:srgbClr val="FF0000"/>
                </a:solidFill>
              </a:rPr>
              <a:t>bloodhound</a:t>
            </a:r>
            <a:endParaRPr lang="it-IT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154037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96752"/>
          </a:xfrm>
        </p:spPr>
        <p:txBody>
          <a:bodyPr lIns="92075" tIns="46038" rIns="92075" bIns="46038"/>
          <a:lstStyle/>
          <a:p>
            <a:pPr>
              <a:defRPr/>
            </a:pPr>
            <a:r>
              <a:rPr lang="it-IT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Key words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179512" y="1124744"/>
            <a:ext cx="8820472" cy="550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sz="4400" dirty="0">
                <a:solidFill>
                  <a:srgbClr val="FFFFFF"/>
                </a:solidFill>
              </a:rPr>
              <a:t>Lab Managing</a:t>
            </a:r>
          </a:p>
          <a:p>
            <a:pPr marL="1177925" lvl="1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sz="4400" dirty="0">
                <a:solidFill>
                  <a:srgbClr val="FFFFFF"/>
                </a:solidFill>
              </a:rPr>
              <a:t>Planning </a:t>
            </a:r>
          </a:p>
          <a:p>
            <a:pPr marL="1177925" lvl="1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sz="4400" dirty="0">
                <a:solidFill>
                  <a:srgbClr val="FFFFFF"/>
                </a:solidFill>
              </a:rPr>
              <a:t>Empower the Workers</a:t>
            </a:r>
          </a:p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sz="4400" dirty="0">
                <a:solidFill>
                  <a:srgbClr val="FFFF00"/>
                </a:solidFill>
              </a:rPr>
              <a:t>Traceability</a:t>
            </a:r>
          </a:p>
          <a:p>
            <a:pPr marL="1177925" lvl="1" indent="-720725">
              <a:buFont typeface="Wingdings" pitchFamily="2" charset="2"/>
              <a:buChar char="Ø"/>
            </a:pPr>
            <a:r>
              <a:rPr lang="en-US" sz="4400" dirty="0">
                <a:solidFill>
                  <a:srgbClr val="FFFF00"/>
                </a:solidFill>
              </a:rPr>
              <a:t>Q-probes</a:t>
            </a:r>
          </a:p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sz="4400" dirty="0">
                <a:solidFill>
                  <a:srgbClr val="FF99CC"/>
                </a:solidFill>
              </a:rPr>
              <a:t>Whole Digital Slide</a:t>
            </a:r>
          </a:p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endParaRPr lang="en-US" sz="4400" dirty="0">
              <a:solidFill>
                <a:srgbClr val="FF99CC"/>
              </a:solidFill>
            </a:endParaRPr>
          </a:p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sz="4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Reporting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179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9144000" cy="1296144"/>
          </a:xfrm>
        </p:spPr>
        <p:txBody>
          <a:bodyPr lIns="92075" tIns="46038" rIns="92075" bIns="46038"/>
          <a:lstStyle/>
          <a:p>
            <a:pPr>
              <a:defRPr/>
            </a:pPr>
            <a:r>
              <a:rPr 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Traceability: what is it?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216024" y="1628800"/>
            <a:ext cx="8820472" cy="384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r>
              <a:rPr lang="en-US" sz="3600" b="0" dirty="0"/>
              <a:t>It is the ability to verify the </a:t>
            </a:r>
            <a:r>
              <a:rPr lang="en-US" sz="3600" b="0" dirty="0">
                <a:solidFill>
                  <a:srgbClr val="FFFF00"/>
                </a:solidFill>
              </a:rPr>
              <a:t>history</a:t>
            </a:r>
            <a:r>
              <a:rPr lang="en-US" sz="3600" b="0" dirty="0"/>
              <a:t>, </a:t>
            </a:r>
            <a:r>
              <a:rPr lang="en-US" sz="3600" b="0" dirty="0">
                <a:solidFill>
                  <a:srgbClr val="FFFF00"/>
                </a:solidFill>
              </a:rPr>
              <a:t>location</a:t>
            </a:r>
            <a:r>
              <a:rPr lang="en-US" sz="3600" b="0" dirty="0"/>
              <a:t>, </a:t>
            </a:r>
            <a:r>
              <a:rPr lang="en-US" sz="3600" b="0" dirty="0">
                <a:solidFill>
                  <a:srgbClr val="FFFF00"/>
                </a:solidFill>
              </a:rPr>
              <a:t>modifications</a:t>
            </a:r>
            <a:r>
              <a:rPr lang="en-US" sz="3600" b="0" dirty="0"/>
              <a:t> and </a:t>
            </a:r>
            <a:r>
              <a:rPr lang="en-US" sz="3600" b="0" dirty="0">
                <a:solidFill>
                  <a:srgbClr val="FFFF00"/>
                </a:solidFill>
              </a:rPr>
              <a:t>responsibilities </a:t>
            </a:r>
            <a:r>
              <a:rPr lang="en-US" sz="3600" b="0" dirty="0"/>
              <a:t>of an item </a:t>
            </a:r>
            <a:br>
              <a:rPr lang="en-US" sz="3600" b="0" dirty="0"/>
            </a:br>
            <a:r>
              <a:rPr lang="en-US" sz="3600" b="0" dirty="0"/>
              <a:t>(</a:t>
            </a:r>
            <a:r>
              <a:rPr lang="en-US" sz="3600" b="0" dirty="0">
                <a:solidFill>
                  <a:srgbClr val="FF9966"/>
                </a:solidFill>
              </a:rPr>
              <a:t>product</a:t>
            </a:r>
            <a:r>
              <a:rPr lang="en-US" sz="3600" b="0" dirty="0"/>
              <a:t> or </a:t>
            </a:r>
            <a:r>
              <a:rPr lang="en-US" sz="3600" b="0" dirty="0">
                <a:solidFill>
                  <a:srgbClr val="FF9966"/>
                </a:solidFill>
              </a:rPr>
              <a:t>activity</a:t>
            </a:r>
            <a:r>
              <a:rPr lang="en-US" sz="3600" b="0" dirty="0"/>
              <a:t>) </a:t>
            </a:r>
          </a:p>
          <a:p>
            <a:r>
              <a:rPr lang="en-US" sz="3600" b="0" dirty="0"/>
              <a:t>by means of </a:t>
            </a:r>
            <a:r>
              <a:rPr lang="en-US" sz="3600" dirty="0">
                <a:solidFill>
                  <a:srgbClr val="FFFF00"/>
                </a:solidFill>
              </a:rPr>
              <a:t>documented recorded identifications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(ISO 8402/1992)</a:t>
            </a:r>
          </a:p>
        </p:txBody>
      </p:sp>
      <p:pic>
        <p:nvPicPr>
          <p:cNvPr id="4" name="Picture 2" descr="https://encrypted-tbn2.google.com/images?q=tbn:ANd9GcTSLGPovtSd9WKMwFGDcNmD73YhkB-Cgeewy7jS-cmSBYhWAL941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830" y="1115835"/>
            <a:ext cx="8452339" cy="5553525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44958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5496" y="1196752"/>
            <a:ext cx="8568952" cy="550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sz="4400" dirty="0">
                <a:solidFill>
                  <a:srgbClr val="FFFF00"/>
                </a:solidFill>
              </a:rPr>
              <a:t>Document quality </a:t>
            </a:r>
            <a:r>
              <a:rPr lang="en-US" sz="4400" b="0" i="1" dirty="0">
                <a:solidFill>
                  <a:srgbClr val="FFFF00"/>
                </a:solidFill>
              </a:rPr>
              <a:t>(Q-Probe)</a:t>
            </a:r>
          </a:p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endParaRPr lang="en-US" sz="4400" dirty="0">
              <a:solidFill>
                <a:srgbClr val="FFFF00"/>
              </a:solidFill>
            </a:endParaRPr>
          </a:p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endParaRPr lang="en-US" sz="4400" dirty="0">
              <a:solidFill>
                <a:srgbClr val="FFFF00"/>
              </a:solidFill>
            </a:endParaRPr>
          </a:p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sz="4400" dirty="0">
                <a:solidFill>
                  <a:srgbClr val="FF99CC"/>
                </a:solidFill>
              </a:rPr>
              <a:t>The main product items</a:t>
            </a:r>
          </a:p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endParaRPr lang="en-US" sz="4400" dirty="0">
              <a:solidFill>
                <a:srgbClr val="FF99CC"/>
              </a:solidFill>
            </a:endParaRPr>
          </a:p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endParaRPr lang="en-US" sz="4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sz="4400" dirty="0"/>
              <a:t>During the process of production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2008" y="72008"/>
            <a:ext cx="9036496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it-IT" b="1" kern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Why</a:t>
            </a:r>
            <a:r>
              <a:rPr lang="it-IT" b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trace in </a:t>
            </a:r>
            <a:r>
              <a:rPr lang="it-IT" b="1" kern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Surg</a:t>
            </a:r>
            <a:r>
              <a:rPr lang="it-IT" b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it-IT" b="1" kern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Pathol</a:t>
            </a:r>
            <a:r>
              <a:rPr lang="it-IT" b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?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496" y="1988840"/>
            <a:ext cx="9036496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it-IT" b="1" kern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What</a:t>
            </a:r>
            <a:r>
              <a:rPr lang="it-IT" b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trace in </a:t>
            </a:r>
            <a:r>
              <a:rPr lang="it-IT" kern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Surg</a:t>
            </a:r>
            <a:r>
              <a:rPr lang="it-IT" kern="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it-IT" kern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Pathol</a:t>
            </a:r>
            <a:r>
              <a:rPr lang="it-IT" kern="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it-IT" b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?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1016" y="3977680"/>
            <a:ext cx="9036496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it-IT" b="1" kern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When</a:t>
            </a:r>
            <a:r>
              <a:rPr lang="it-IT" b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trace in </a:t>
            </a:r>
            <a:r>
              <a:rPr lang="it-IT" kern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Surg</a:t>
            </a:r>
            <a:r>
              <a:rPr lang="it-IT" kern="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it-IT" kern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Pathol</a:t>
            </a:r>
            <a:r>
              <a:rPr lang="it-IT" kern="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it-IT" b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798063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33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33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107504" y="2204864"/>
            <a:ext cx="8928992" cy="193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it-IT" sz="4000" dirty="0" err="1"/>
              <a:t>Track</a:t>
            </a:r>
            <a:r>
              <a:rPr lang="it-IT" sz="4000" dirty="0"/>
              <a:t> </a:t>
            </a:r>
            <a:r>
              <a:rPr lang="en-US" sz="4000" dirty="0"/>
              <a:t>whatever can affect the product   and the way to accomplish it</a:t>
            </a:r>
            <a:endParaRPr lang="it-IT" sz="40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87624" y="2820417"/>
            <a:ext cx="2376264" cy="70852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it-IT" sz="4000" dirty="0" err="1">
                <a:solidFill>
                  <a:srgbClr val="FF0000"/>
                </a:solidFill>
              </a:rPr>
              <a:t>diagnosis</a:t>
            </a:r>
            <a:endParaRPr lang="it-IT" sz="4000" dirty="0">
              <a:solidFill>
                <a:srgbClr val="FF00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19561" y="332656"/>
            <a:ext cx="91440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6000" b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Traceability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008" y="116632"/>
            <a:ext cx="9036496" cy="1728192"/>
          </a:xfrm>
          <a:solidFill>
            <a:schemeClr val="tx1"/>
          </a:solidFill>
        </p:spPr>
        <p:txBody>
          <a:bodyPr lIns="92075" tIns="46038" rIns="92075" bIns="46038"/>
          <a:lstStyle/>
          <a:p>
            <a:pPr>
              <a:defRPr/>
            </a:pPr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The </a:t>
            </a:r>
            <a:r>
              <a:rPr lang="it-IT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main</a:t>
            </a:r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it-IT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product</a:t>
            </a:r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of the </a:t>
            </a:r>
            <a:r>
              <a:rPr lang="it-IT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Pathologist</a:t>
            </a:r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it-IT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is</a:t>
            </a:r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the </a:t>
            </a:r>
            <a:r>
              <a:rPr lang="it-IT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diagnosis</a:t>
            </a:r>
            <a:endParaRPr lang="it-IT" sz="40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869169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79388" y="1124744"/>
            <a:ext cx="8964612" cy="200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61963" lvl="1" indent="-461963" eaLnBrk="0" hangingPunct="0">
              <a:spcBef>
                <a:spcPct val="60000"/>
              </a:spcBef>
              <a:buFont typeface="Wingdings" pitchFamily="2" charset="2"/>
              <a:buChar char="ü"/>
              <a:defRPr/>
            </a:pPr>
            <a:r>
              <a:rPr lang="en-US" sz="3600" dirty="0">
                <a:solidFill>
                  <a:srgbClr val="FFFF00"/>
                </a:solidFill>
              </a:rPr>
              <a:t>Rethink the role: clearly distinguish the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Pathologist’s task from the laboratory activities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pitchFamily="34" charset="0"/>
            </a:endParaRP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0" y="44624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919163" marR="0" lvl="1" indent="-461963" algn="l" defTabSz="914400" rtl="0" eaLnBrk="0" fontAlgn="base" latinLnBrk="0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Whole </a:t>
            </a:r>
            <a:r>
              <a:rPr kumimoji="0" lang="it-IT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digital</a:t>
            </a:r>
            <a:r>
              <a:rPr kumimoji="0" lang="it-IT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slide: the </a:t>
            </a:r>
            <a:r>
              <a:rPr kumimoji="0" lang="it-IT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virtual</a:t>
            </a:r>
            <a:r>
              <a:rPr kumimoji="0" lang="it-IT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slide in a </a:t>
            </a:r>
            <a:r>
              <a:rPr kumimoji="0" lang="it-IT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real</a:t>
            </a:r>
            <a:r>
              <a:rPr kumimoji="0" lang="it-IT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lab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0" y="4613275"/>
          <a:ext cx="1042988" cy="224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5" imgW="1857600" imgH="3995640" progId="">
                  <p:embed/>
                </p:oleObj>
              </mc:Choice>
              <mc:Fallback>
                <p:oleObj name="Clip" r:id="rId5" imgW="1857600" imgH="3995640" progId="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13275"/>
                        <a:ext cx="1042988" cy="224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755576" y="3429000"/>
            <a:ext cx="8064896" cy="21203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633413" marR="0" lvl="0" indent="-6334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Pathologist is a doctor</a:t>
            </a:r>
          </a:p>
          <a:p>
            <a:pPr marL="633413" marR="0" lvl="0" indent="-6334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Pathologist’s place is close to clinicians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069221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620" y="3779881"/>
            <a:ext cx="4318372" cy="278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27776" y="2996952"/>
            <a:ext cx="2016224" cy="174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12776"/>
          </a:xfrm>
        </p:spPr>
        <p:txBody>
          <a:bodyPr lIns="92075" tIns="46038" rIns="92075" bIns="46038"/>
          <a:lstStyle/>
          <a:p>
            <a:pPr>
              <a:defRPr/>
            </a:pPr>
            <a:r>
              <a:rPr lang="it-IT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Key</a:t>
            </a:r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it-IT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elements</a:t>
            </a:r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for </a:t>
            </a:r>
            <a:r>
              <a:rPr lang="it-IT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traceability</a:t>
            </a:r>
            <a:endParaRPr lang="it-IT" sz="4000" b="1" dirty="0"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539552" y="1412776"/>
            <a:ext cx="7920880" cy="230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Target </a:t>
            </a:r>
            <a:r>
              <a:rPr kumimoji="0" lang="it-IT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definition</a:t>
            </a:r>
            <a:endParaRPr kumimoji="0" lang="it-IT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Path</a:t>
            </a:r>
            <a:r>
              <a:rPr kumimoji="0" lang="it-IT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kumimoji="0" lang="it-IT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analysis</a:t>
            </a:r>
            <a:endParaRPr kumimoji="0" lang="it-IT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Object </a:t>
            </a:r>
            <a:r>
              <a:rPr kumimoji="0" lang="it-IT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identification</a:t>
            </a:r>
            <a:endParaRPr kumimoji="0" lang="it-IT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Documentation</a:t>
            </a:r>
            <a:r>
              <a:rPr kumimoji="0" lang="it-IT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3851920" y="4149080"/>
            <a:ext cx="3480327" cy="2484222"/>
            <a:chOff x="3851920" y="4149080"/>
            <a:chExt cx="3480327" cy="2484222"/>
          </a:xfrm>
        </p:grpSpPr>
        <p:sp>
          <p:nvSpPr>
            <p:cNvPr id="9" name="Figura a mano libera 8"/>
            <p:cNvSpPr/>
            <p:nvPr/>
          </p:nvSpPr>
          <p:spPr bwMode="auto">
            <a:xfrm>
              <a:off x="5900228" y="4288135"/>
              <a:ext cx="1432019" cy="2345167"/>
            </a:xfrm>
            <a:custGeom>
              <a:avLst/>
              <a:gdLst>
                <a:gd name="connsiteX0" fmla="*/ 1376979 w 1432019"/>
                <a:gd name="connsiteY0" fmla="*/ 0 h 2345167"/>
                <a:gd name="connsiteX1" fmla="*/ 1280160 w 1432019"/>
                <a:gd name="connsiteY1" fmla="*/ 43030 h 2345167"/>
                <a:gd name="connsiteX2" fmla="*/ 1226372 w 1432019"/>
                <a:gd name="connsiteY2" fmla="*/ 96818 h 2345167"/>
                <a:gd name="connsiteX3" fmla="*/ 1183341 w 1432019"/>
                <a:gd name="connsiteY3" fmla="*/ 139849 h 2345167"/>
                <a:gd name="connsiteX4" fmla="*/ 1118796 w 1432019"/>
                <a:gd name="connsiteY4" fmla="*/ 182880 h 2345167"/>
                <a:gd name="connsiteX5" fmla="*/ 1065007 w 1432019"/>
                <a:gd name="connsiteY5" fmla="*/ 225910 h 2345167"/>
                <a:gd name="connsiteX6" fmla="*/ 1054250 w 1432019"/>
                <a:gd name="connsiteY6" fmla="*/ 268941 h 2345167"/>
                <a:gd name="connsiteX7" fmla="*/ 1043492 w 1432019"/>
                <a:gd name="connsiteY7" fmla="*/ 301214 h 2345167"/>
                <a:gd name="connsiteX8" fmla="*/ 1054250 w 1432019"/>
                <a:gd name="connsiteY8" fmla="*/ 494851 h 2345167"/>
                <a:gd name="connsiteX9" fmla="*/ 1065007 w 1432019"/>
                <a:gd name="connsiteY9" fmla="*/ 537882 h 2345167"/>
                <a:gd name="connsiteX10" fmla="*/ 1108038 w 1432019"/>
                <a:gd name="connsiteY10" fmla="*/ 580913 h 2345167"/>
                <a:gd name="connsiteX11" fmla="*/ 1140311 w 1432019"/>
                <a:gd name="connsiteY11" fmla="*/ 623943 h 2345167"/>
                <a:gd name="connsiteX12" fmla="*/ 1204857 w 1432019"/>
                <a:gd name="connsiteY12" fmla="*/ 666974 h 2345167"/>
                <a:gd name="connsiteX13" fmla="*/ 1269403 w 1432019"/>
                <a:gd name="connsiteY13" fmla="*/ 753035 h 2345167"/>
                <a:gd name="connsiteX14" fmla="*/ 1323191 w 1432019"/>
                <a:gd name="connsiteY14" fmla="*/ 860611 h 2345167"/>
                <a:gd name="connsiteX15" fmla="*/ 1366221 w 1432019"/>
                <a:gd name="connsiteY15" fmla="*/ 946673 h 2345167"/>
                <a:gd name="connsiteX16" fmla="*/ 1376979 w 1432019"/>
                <a:gd name="connsiteY16" fmla="*/ 978945 h 2345167"/>
                <a:gd name="connsiteX17" fmla="*/ 1398494 w 1432019"/>
                <a:gd name="connsiteY17" fmla="*/ 1000461 h 2345167"/>
                <a:gd name="connsiteX18" fmla="*/ 1420010 w 1432019"/>
                <a:gd name="connsiteY18" fmla="*/ 1032734 h 2345167"/>
                <a:gd name="connsiteX19" fmla="*/ 1430767 w 1432019"/>
                <a:gd name="connsiteY19" fmla="*/ 1065007 h 2345167"/>
                <a:gd name="connsiteX20" fmla="*/ 1409252 w 1432019"/>
                <a:gd name="connsiteY20" fmla="*/ 1129553 h 2345167"/>
                <a:gd name="connsiteX21" fmla="*/ 1398494 w 1432019"/>
                <a:gd name="connsiteY21" fmla="*/ 1161825 h 2345167"/>
                <a:gd name="connsiteX22" fmla="*/ 1355464 w 1432019"/>
                <a:gd name="connsiteY22" fmla="*/ 1215614 h 2345167"/>
                <a:gd name="connsiteX23" fmla="*/ 1344706 w 1432019"/>
                <a:gd name="connsiteY23" fmla="*/ 1247887 h 2345167"/>
                <a:gd name="connsiteX24" fmla="*/ 1280160 w 1432019"/>
                <a:gd name="connsiteY24" fmla="*/ 1333948 h 2345167"/>
                <a:gd name="connsiteX25" fmla="*/ 1172584 w 1432019"/>
                <a:gd name="connsiteY25" fmla="*/ 1398494 h 2345167"/>
                <a:gd name="connsiteX26" fmla="*/ 1118796 w 1432019"/>
                <a:gd name="connsiteY26" fmla="*/ 1409251 h 2345167"/>
                <a:gd name="connsiteX27" fmla="*/ 1054250 w 1432019"/>
                <a:gd name="connsiteY27" fmla="*/ 1430767 h 2345167"/>
                <a:gd name="connsiteX28" fmla="*/ 925158 w 1432019"/>
                <a:gd name="connsiteY28" fmla="*/ 1452282 h 2345167"/>
                <a:gd name="connsiteX29" fmla="*/ 892885 w 1432019"/>
                <a:gd name="connsiteY29" fmla="*/ 1463040 h 2345167"/>
                <a:gd name="connsiteX30" fmla="*/ 634701 w 1432019"/>
                <a:gd name="connsiteY30" fmla="*/ 1473797 h 2345167"/>
                <a:gd name="connsiteX31" fmla="*/ 484094 w 1432019"/>
                <a:gd name="connsiteY31" fmla="*/ 1559858 h 2345167"/>
                <a:gd name="connsiteX32" fmla="*/ 462579 w 1432019"/>
                <a:gd name="connsiteY32" fmla="*/ 1581374 h 2345167"/>
                <a:gd name="connsiteX33" fmla="*/ 451821 w 1432019"/>
                <a:gd name="connsiteY33" fmla="*/ 1624404 h 2345167"/>
                <a:gd name="connsiteX34" fmla="*/ 451821 w 1432019"/>
                <a:gd name="connsiteY34" fmla="*/ 1785769 h 2345167"/>
                <a:gd name="connsiteX35" fmla="*/ 387276 w 1432019"/>
                <a:gd name="connsiteY35" fmla="*/ 1850315 h 2345167"/>
                <a:gd name="connsiteX36" fmla="*/ 365760 w 1432019"/>
                <a:gd name="connsiteY36" fmla="*/ 1871830 h 2345167"/>
                <a:gd name="connsiteX37" fmla="*/ 333487 w 1432019"/>
                <a:gd name="connsiteY37" fmla="*/ 1893345 h 2345167"/>
                <a:gd name="connsiteX38" fmla="*/ 311972 w 1432019"/>
                <a:gd name="connsiteY38" fmla="*/ 1914861 h 2345167"/>
                <a:gd name="connsiteX39" fmla="*/ 268941 w 1432019"/>
                <a:gd name="connsiteY39" fmla="*/ 1925618 h 2345167"/>
                <a:gd name="connsiteX40" fmla="*/ 204396 w 1432019"/>
                <a:gd name="connsiteY40" fmla="*/ 1947134 h 2345167"/>
                <a:gd name="connsiteX41" fmla="*/ 172123 w 1432019"/>
                <a:gd name="connsiteY41" fmla="*/ 1957891 h 2345167"/>
                <a:gd name="connsiteX42" fmla="*/ 139850 w 1432019"/>
                <a:gd name="connsiteY42" fmla="*/ 1968649 h 2345167"/>
                <a:gd name="connsiteX43" fmla="*/ 96819 w 1432019"/>
                <a:gd name="connsiteY43" fmla="*/ 2065468 h 2345167"/>
                <a:gd name="connsiteX44" fmla="*/ 86061 w 1432019"/>
                <a:gd name="connsiteY44" fmla="*/ 2108498 h 2345167"/>
                <a:gd name="connsiteX45" fmla="*/ 64546 w 1432019"/>
                <a:gd name="connsiteY45" fmla="*/ 2140771 h 2345167"/>
                <a:gd name="connsiteX46" fmla="*/ 32273 w 1432019"/>
                <a:gd name="connsiteY46" fmla="*/ 2259105 h 2345167"/>
                <a:gd name="connsiteX47" fmla="*/ 10758 w 1432019"/>
                <a:gd name="connsiteY47" fmla="*/ 2323651 h 2345167"/>
                <a:gd name="connsiteX48" fmla="*/ 0 w 1432019"/>
                <a:gd name="connsiteY48" fmla="*/ 2345167 h 23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432019" h="2345167">
                  <a:moveTo>
                    <a:pt x="1376979" y="0"/>
                  </a:moveTo>
                  <a:cubicBezTo>
                    <a:pt x="1300167" y="25603"/>
                    <a:pt x="1331303" y="8935"/>
                    <a:pt x="1280160" y="43030"/>
                  </a:cubicBezTo>
                  <a:cubicBezTo>
                    <a:pt x="1238724" y="105186"/>
                    <a:pt x="1282152" y="49006"/>
                    <a:pt x="1226372" y="96818"/>
                  </a:cubicBezTo>
                  <a:cubicBezTo>
                    <a:pt x="1210970" y="110019"/>
                    <a:pt x="1200219" y="128597"/>
                    <a:pt x="1183341" y="139849"/>
                  </a:cubicBezTo>
                  <a:cubicBezTo>
                    <a:pt x="1161826" y="154193"/>
                    <a:pt x="1137081" y="164596"/>
                    <a:pt x="1118796" y="182880"/>
                  </a:cubicBezTo>
                  <a:cubicBezTo>
                    <a:pt x="1088138" y="213537"/>
                    <a:pt x="1105719" y="198769"/>
                    <a:pt x="1065007" y="225910"/>
                  </a:cubicBezTo>
                  <a:cubicBezTo>
                    <a:pt x="1061421" y="240254"/>
                    <a:pt x="1058312" y="254725"/>
                    <a:pt x="1054250" y="268941"/>
                  </a:cubicBezTo>
                  <a:cubicBezTo>
                    <a:pt x="1051135" y="279844"/>
                    <a:pt x="1043492" y="289874"/>
                    <a:pt x="1043492" y="301214"/>
                  </a:cubicBezTo>
                  <a:cubicBezTo>
                    <a:pt x="1043492" y="365859"/>
                    <a:pt x="1048397" y="430471"/>
                    <a:pt x="1054250" y="494851"/>
                  </a:cubicBezTo>
                  <a:cubicBezTo>
                    <a:pt x="1055589" y="509575"/>
                    <a:pt x="1057171" y="525344"/>
                    <a:pt x="1065007" y="537882"/>
                  </a:cubicBezTo>
                  <a:cubicBezTo>
                    <a:pt x="1075758" y="555084"/>
                    <a:pt x="1095867" y="564685"/>
                    <a:pt x="1108038" y="580913"/>
                  </a:cubicBezTo>
                  <a:cubicBezTo>
                    <a:pt x="1118796" y="595256"/>
                    <a:pt x="1126910" y="612031"/>
                    <a:pt x="1140311" y="623943"/>
                  </a:cubicBezTo>
                  <a:cubicBezTo>
                    <a:pt x="1159638" y="641122"/>
                    <a:pt x="1204857" y="666974"/>
                    <a:pt x="1204857" y="666974"/>
                  </a:cubicBezTo>
                  <a:cubicBezTo>
                    <a:pt x="1253513" y="739959"/>
                    <a:pt x="1229602" y="713236"/>
                    <a:pt x="1269403" y="753035"/>
                  </a:cubicBezTo>
                  <a:cubicBezTo>
                    <a:pt x="1296588" y="834590"/>
                    <a:pt x="1277310" y="799438"/>
                    <a:pt x="1323191" y="860611"/>
                  </a:cubicBezTo>
                  <a:cubicBezTo>
                    <a:pt x="1347913" y="934779"/>
                    <a:pt x="1328670" y="909120"/>
                    <a:pt x="1366221" y="946673"/>
                  </a:cubicBezTo>
                  <a:cubicBezTo>
                    <a:pt x="1369807" y="957430"/>
                    <a:pt x="1371145" y="969222"/>
                    <a:pt x="1376979" y="978945"/>
                  </a:cubicBezTo>
                  <a:cubicBezTo>
                    <a:pt x="1382197" y="987642"/>
                    <a:pt x="1392158" y="992541"/>
                    <a:pt x="1398494" y="1000461"/>
                  </a:cubicBezTo>
                  <a:cubicBezTo>
                    <a:pt x="1406571" y="1010557"/>
                    <a:pt x="1412838" y="1021976"/>
                    <a:pt x="1420010" y="1032734"/>
                  </a:cubicBezTo>
                  <a:cubicBezTo>
                    <a:pt x="1423596" y="1043492"/>
                    <a:pt x="1432019" y="1053737"/>
                    <a:pt x="1430767" y="1065007"/>
                  </a:cubicBezTo>
                  <a:cubicBezTo>
                    <a:pt x="1428262" y="1087547"/>
                    <a:pt x="1416424" y="1108038"/>
                    <a:pt x="1409252" y="1129553"/>
                  </a:cubicBezTo>
                  <a:cubicBezTo>
                    <a:pt x="1405666" y="1140310"/>
                    <a:pt x="1406512" y="1153807"/>
                    <a:pt x="1398494" y="1161825"/>
                  </a:cubicBezTo>
                  <a:cubicBezTo>
                    <a:pt x="1378483" y="1181837"/>
                    <a:pt x="1369034" y="1188473"/>
                    <a:pt x="1355464" y="1215614"/>
                  </a:cubicBezTo>
                  <a:cubicBezTo>
                    <a:pt x="1350393" y="1225756"/>
                    <a:pt x="1350213" y="1237974"/>
                    <a:pt x="1344706" y="1247887"/>
                  </a:cubicBezTo>
                  <a:cubicBezTo>
                    <a:pt x="1334107" y="1266965"/>
                    <a:pt x="1305033" y="1315293"/>
                    <a:pt x="1280160" y="1333948"/>
                  </a:cubicBezTo>
                  <a:cubicBezTo>
                    <a:pt x="1260526" y="1348673"/>
                    <a:pt x="1202614" y="1388484"/>
                    <a:pt x="1172584" y="1398494"/>
                  </a:cubicBezTo>
                  <a:cubicBezTo>
                    <a:pt x="1155238" y="1404276"/>
                    <a:pt x="1136436" y="1404440"/>
                    <a:pt x="1118796" y="1409251"/>
                  </a:cubicBezTo>
                  <a:cubicBezTo>
                    <a:pt x="1096916" y="1415218"/>
                    <a:pt x="1076621" y="1427039"/>
                    <a:pt x="1054250" y="1430767"/>
                  </a:cubicBezTo>
                  <a:cubicBezTo>
                    <a:pt x="1011219" y="1437939"/>
                    <a:pt x="966543" y="1438486"/>
                    <a:pt x="925158" y="1452282"/>
                  </a:cubicBezTo>
                  <a:cubicBezTo>
                    <a:pt x="914400" y="1455868"/>
                    <a:pt x="904194" y="1462202"/>
                    <a:pt x="892885" y="1463040"/>
                  </a:cubicBezTo>
                  <a:cubicBezTo>
                    <a:pt x="806984" y="1469403"/>
                    <a:pt x="720762" y="1470211"/>
                    <a:pt x="634701" y="1473797"/>
                  </a:cubicBezTo>
                  <a:cubicBezTo>
                    <a:pt x="600959" y="1490668"/>
                    <a:pt x="514499" y="1529451"/>
                    <a:pt x="484094" y="1559858"/>
                  </a:cubicBezTo>
                  <a:lnTo>
                    <a:pt x="462579" y="1581374"/>
                  </a:lnTo>
                  <a:cubicBezTo>
                    <a:pt x="458993" y="1595717"/>
                    <a:pt x="451821" y="1609619"/>
                    <a:pt x="451821" y="1624404"/>
                  </a:cubicBezTo>
                  <a:cubicBezTo>
                    <a:pt x="451821" y="1634469"/>
                    <a:pt x="476701" y="1750226"/>
                    <a:pt x="451821" y="1785769"/>
                  </a:cubicBezTo>
                  <a:cubicBezTo>
                    <a:pt x="434372" y="1810696"/>
                    <a:pt x="408791" y="1828800"/>
                    <a:pt x="387276" y="1850315"/>
                  </a:cubicBezTo>
                  <a:cubicBezTo>
                    <a:pt x="380104" y="1857487"/>
                    <a:pt x="374199" y="1866204"/>
                    <a:pt x="365760" y="1871830"/>
                  </a:cubicBezTo>
                  <a:cubicBezTo>
                    <a:pt x="355002" y="1879002"/>
                    <a:pt x="343583" y="1885268"/>
                    <a:pt x="333487" y="1893345"/>
                  </a:cubicBezTo>
                  <a:cubicBezTo>
                    <a:pt x="325567" y="1899681"/>
                    <a:pt x="321044" y="1910325"/>
                    <a:pt x="311972" y="1914861"/>
                  </a:cubicBezTo>
                  <a:cubicBezTo>
                    <a:pt x="298748" y="1921473"/>
                    <a:pt x="283103" y="1921370"/>
                    <a:pt x="268941" y="1925618"/>
                  </a:cubicBezTo>
                  <a:cubicBezTo>
                    <a:pt x="247219" y="1932135"/>
                    <a:pt x="225911" y="1939962"/>
                    <a:pt x="204396" y="1947134"/>
                  </a:cubicBezTo>
                  <a:lnTo>
                    <a:pt x="172123" y="1957891"/>
                  </a:lnTo>
                  <a:lnTo>
                    <a:pt x="139850" y="1968649"/>
                  </a:lnTo>
                  <a:cubicBezTo>
                    <a:pt x="111591" y="2011036"/>
                    <a:pt x="112183" y="2004015"/>
                    <a:pt x="96819" y="2065468"/>
                  </a:cubicBezTo>
                  <a:cubicBezTo>
                    <a:pt x="93233" y="2079811"/>
                    <a:pt x="91885" y="2094909"/>
                    <a:pt x="86061" y="2108498"/>
                  </a:cubicBezTo>
                  <a:cubicBezTo>
                    <a:pt x="80968" y="2120382"/>
                    <a:pt x="71718" y="2130013"/>
                    <a:pt x="64546" y="2140771"/>
                  </a:cubicBezTo>
                  <a:cubicBezTo>
                    <a:pt x="49340" y="2216802"/>
                    <a:pt x="59571" y="2177209"/>
                    <a:pt x="32273" y="2259105"/>
                  </a:cubicBezTo>
                  <a:lnTo>
                    <a:pt x="10758" y="2323651"/>
                  </a:lnTo>
                  <a:lnTo>
                    <a:pt x="0" y="2345167"/>
                  </a:lnTo>
                </a:path>
              </a:pathLst>
            </a:cu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852488" marR="0" lvl="0" indent="-665163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105000"/>
                <a:buFont typeface="Wingdings" pitchFamily="2" charset="2"/>
                <a:buChar char="Ä"/>
                <a:tabLst/>
                <a:defRPr/>
              </a:pPr>
              <a:endParaRPr kumimoji="0" lang="it-IT" sz="4000" b="1" i="0" u="none" strike="noStrike" kern="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8" name="Figura a mano libera 7"/>
            <p:cNvSpPr/>
            <p:nvPr/>
          </p:nvSpPr>
          <p:spPr bwMode="auto">
            <a:xfrm>
              <a:off x="3851920" y="4149080"/>
              <a:ext cx="3374619" cy="2402950"/>
            </a:xfrm>
            <a:custGeom>
              <a:avLst/>
              <a:gdLst>
                <a:gd name="connsiteX0" fmla="*/ 3374619 w 3374619"/>
                <a:gd name="connsiteY0" fmla="*/ 0 h 2402950"/>
                <a:gd name="connsiteX1" fmla="*/ 3213255 w 3374619"/>
                <a:gd name="connsiteY1" fmla="*/ 10757 h 2402950"/>
                <a:gd name="connsiteX2" fmla="*/ 3180982 w 3374619"/>
                <a:gd name="connsiteY2" fmla="*/ 21515 h 2402950"/>
                <a:gd name="connsiteX3" fmla="*/ 3137951 w 3374619"/>
                <a:gd name="connsiteY3" fmla="*/ 32273 h 2402950"/>
                <a:gd name="connsiteX4" fmla="*/ 3094920 w 3374619"/>
                <a:gd name="connsiteY4" fmla="*/ 53788 h 2402950"/>
                <a:gd name="connsiteX5" fmla="*/ 3008859 w 3374619"/>
                <a:gd name="connsiteY5" fmla="*/ 86061 h 2402950"/>
                <a:gd name="connsiteX6" fmla="*/ 2965829 w 3374619"/>
                <a:gd name="connsiteY6" fmla="*/ 118334 h 2402950"/>
                <a:gd name="connsiteX7" fmla="*/ 2933556 w 3374619"/>
                <a:gd name="connsiteY7" fmla="*/ 129091 h 2402950"/>
                <a:gd name="connsiteX8" fmla="*/ 2858252 w 3374619"/>
                <a:gd name="connsiteY8" fmla="*/ 215153 h 2402950"/>
                <a:gd name="connsiteX9" fmla="*/ 2825979 w 3374619"/>
                <a:gd name="connsiteY9" fmla="*/ 236668 h 2402950"/>
                <a:gd name="connsiteX10" fmla="*/ 2772191 w 3374619"/>
                <a:gd name="connsiteY10" fmla="*/ 311971 h 2402950"/>
                <a:gd name="connsiteX11" fmla="*/ 2739918 w 3374619"/>
                <a:gd name="connsiteY11" fmla="*/ 344244 h 2402950"/>
                <a:gd name="connsiteX12" fmla="*/ 2707645 w 3374619"/>
                <a:gd name="connsiteY12" fmla="*/ 408790 h 2402950"/>
                <a:gd name="connsiteX13" fmla="*/ 2696887 w 3374619"/>
                <a:gd name="connsiteY13" fmla="*/ 441063 h 2402950"/>
                <a:gd name="connsiteX14" fmla="*/ 2707645 w 3374619"/>
                <a:gd name="connsiteY14" fmla="*/ 591670 h 2402950"/>
                <a:gd name="connsiteX15" fmla="*/ 2761433 w 3374619"/>
                <a:gd name="connsiteY15" fmla="*/ 666974 h 2402950"/>
                <a:gd name="connsiteX16" fmla="*/ 2782949 w 3374619"/>
                <a:gd name="connsiteY16" fmla="*/ 710004 h 2402950"/>
                <a:gd name="connsiteX17" fmla="*/ 2890525 w 3374619"/>
                <a:gd name="connsiteY17" fmla="*/ 828339 h 2402950"/>
                <a:gd name="connsiteX18" fmla="*/ 2922798 w 3374619"/>
                <a:gd name="connsiteY18" fmla="*/ 860611 h 2402950"/>
                <a:gd name="connsiteX19" fmla="*/ 2944313 w 3374619"/>
                <a:gd name="connsiteY19" fmla="*/ 882127 h 2402950"/>
                <a:gd name="connsiteX20" fmla="*/ 2976586 w 3374619"/>
                <a:gd name="connsiteY20" fmla="*/ 892884 h 2402950"/>
                <a:gd name="connsiteX21" fmla="*/ 3019617 w 3374619"/>
                <a:gd name="connsiteY21" fmla="*/ 957430 h 2402950"/>
                <a:gd name="connsiteX22" fmla="*/ 3008859 w 3374619"/>
                <a:gd name="connsiteY22" fmla="*/ 1097280 h 2402950"/>
                <a:gd name="connsiteX23" fmla="*/ 2987344 w 3374619"/>
                <a:gd name="connsiteY23" fmla="*/ 1129553 h 2402950"/>
                <a:gd name="connsiteX24" fmla="*/ 2955071 w 3374619"/>
                <a:gd name="connsiteY24" fmla="*/ 1161826 h 2402950"/>
                <a:gd name="connsiteX25" fmla="*/ 2869010 w 3374619"/>
                <a:gd name="connsiteY25" fmla="*/ 1194099 h 2402950"/>
                <a:gd name="connsiteX26" fmla="*/ 2632342 w 3374619"/>
                <a:gd name="connsiteY26" fmla="*/ 1183341 h 2402950"/>
                <a:gd name="connsiteX27" fmla="*/ 2524765 w 3374619"/>
                <a:gd name="connsiteY27" fmla="*/ 1140310 h 2402950"/>
                <a:gd name="connsiteX28" fmla="*/ 2492492 w 3374619"/>
                <a:gd name="connsiteY28" fmla="*/ 1129553 h 2402950"/>
                <a:gd name="connsiteX29" fmla="*/ 2406431 w 3374619"/>
                <a:gd name="connsiteY29" fmla="*/ 1097280 h 2402950"/>
                <a:gd name="connsiteX30" fmla="*/ 2341885 w 3374619"/>
                <a:gd name="connsiteY30" fmla="*/ 1086522 h 2402950"/>
                <a:gd name="connsiteX31" fmla="*/ 2309612 w 3374619"/>
                <a:gd name="connsiteY31" fmla="*/ 1065007 h 2402950"/>
                <a:gd name="connsiteX32" fmla="*/ 2234309 w 3374619"/>
                <a:gd name="connsiteY32" fmla="*/ 1054249 h 2402950"/>
                <a:gd name="connsiteX33" fmla="*/ 2202036 w 3374619"/>
                <a:gd name="connsiteY33" fmla="*/ 1043491 h 2402950"/>
                <a:gd name="connsiteX34" fmla="*/ 1965367 w 3374619"/>
                <a:gd name="connsiteY34" fmla="*/ 1075764 h 2402950"/>
                <a:gd name="connsiteX35" fmla="*/ 1943852 w 3374619"/>
                <a:gd name="connsiteY35" fmla="*/ 1097280 h 2402950"/>
                <a:gd name="connsiteX36" fmla="*/ 1900822 w 3374619"/>
                <a:gd name="connsiteY36" fmla="*/ 1172583 h 2402950"/>
                <a:gd name="connsiteX37" fmla="*/ 1857791 w 3374619"/>
                <a:gd name="connsiteY37" fmla="*/ 1237129 h 2402950"/>
                <a:gd name="connsiteX38" fmla="*/ 1836276 w 3374619"/>
                <a:gd name="connsiteY38" fmla="*/ 1269402 h 2402950"/>
                <a:gd name="connsiteX39" fmla="*/ 1804003 w 3374619"/>
                <a:gd name="connsiteY39" fmla="*/ 1312433 h 2402950"/>
                <a:gd name="connsiteX40" fmla="*/ 1782487 w 3374619"/>
                <a:gd name="connsiteY40" fmla="*/ 1387736 h 2402950"/>
                <a:gd name="connsiteX41" fmla="*/ 1771730 w 3374619"/>
                <a:gd name="connsiteY41" fmla="*/ 1731981 h 2402950"/>
                <a:gd name="connsiteX42" fmla="*/ 1760972 w 3374619"/>
                <a:gd name="connsiteY42" fmla="*/ 1764254 h 2402950"/>
                <a:gd name="connsiteX43" fmla="*/ 1728699 w 3374619"/>
                <a:gd name="connsiteY43" fmla="*/ 1775011 h 2402950"/>
                <a:gd name="connsiteX44" fmla="*/ 1674911 w 3374619"/>
                <a:gd name="connsiteY44" fmla="*/ 1839557 h 2402950"/>
                <a:gd name="connsiteX45" fmla="*/ 1642638 w 3374619"/>
                <a:gd name="connsiteY45" fmla="*/ 1871830 h 2402950"/>
                <a:gd name="connsiteX46" fmla="*/ 1599607 w 3374619"/>
                <a:gd name="connsiteY46" fmla="*/ 1882588 h 2402950"/>
                <a:gd name="connsiteX47" fmla="*/ 1567335 w 3374619"/>
                <a:gd name="connsiteY47" fmla="*/ 1893346 h 2402950"/>
                <a:gd name="connsiteX48" fmla="*/ 1384455 w 3374619"/>
                <a:gd name="connsiteY48" fmla="*/ 1882588 h 2402950"/>
                <a:gd name="connsiteX49" fmla="*/ 1352182 w 3374619"/>
                <a:gd name="connsiteY49" fmla="*/ 1850315 h 2402950"/>
                <a:gd name="connsiteX50" fmla="*/ 1319909 w 3374619"/>
                <a:gd name="connsiteY50" fmla="*/ 1828800 h 2402950"/>
                <a:gd name="connsiteX51" fmla="*/ 1298393 w 3374619"/>
                <a:gd name="connsiteY51" fmla="*/ 1807284 h 2402950"/>
                <a:gd name="connsiteX52" fmla="*/ 1223090 w 3374619"/>
                <a:gd name="connsiteY52" fmla="*/ 1796527 h 2402950"/>
                <a:gd name="connsiteX53" fmla="*/ 1180059 w 3374619"/>
                <a:gd name="connsiteY53" fmla="*/ 1785769 h 2402950"/>
                <a:gd name="connsiteX54" fmla="*/ 1061725 w 3374619"/>
                <a:gd name="connsiteY54" fmla="*/ 1775011 h 2402950"/>
                <a:gd name="connsiteX55" fmla="*/ 868087 w 3374619"/>
                <a:gd name="connsiteY55" fmla="*/ 1785769 h 2402950"/>
                <a:gd name="connsiteX56" fmla="*/ 825057 w 3374619"/>
                <a:gd name="connsiteY56" fmla="*/ 1850315 h 2402950"/>
                <a:gd name="connsiteX57" fmla="*/ 792784 w 3374619"/>
                <a:gd name="connsiteY57" fmla="*/ 1882588 h 2402950"/>
                <a:gd name="connsiteX58" fmla="*/ 760511 w 3374619"/>
                <a:gd name="connsiteY58" fmla="*/ 1957891 h 2402950"/>
                <a:gd name="connsiteX59" fmla="*/ 738996 w 3374619"/>
                <a:gd name="connsiteY59" fmla="*/ 1979407 h 2402950"/>
                <a:gd name="connsiteX60" fmla="*/ 706723 w 3374619"/>
                <a:gd name="connsiteY60" fmla="*/ 2086983 h 2402950"/>
                <a:gd name="connsiteX61" fmla="*/ 685207 w 3374619"/>
                <a:gd name="connsiteY61" fmla="*/ 2119256 h 2402950"/>
                <a:gd name="connsiteX62" fmla="*/ 674450 w 3374619"/>
                <a:gd name="connsiteY62" fmla="*/ 2151529 h 2402950"/>
                <a:gd name="connsiteX63" fmla="*/ 620662 w 3374619"/>
                <a:gd name="connsiteY63" fmla="*/ 2259106 h 2402950"/>
                <a:gd name="connsiteX64" fmla="*/ 556116 w 3374619"/>
                <a:gd name="connsiteY64" fmla="*/ 2302136 h 2402950"/>
                <a:gd name="connsiteX65" fmla="*/ 513085 w 3374619"/>
                <a:gd name="connsiteY65" fmla="*/ 2312894 h 2402950"/>
                <a:gd name="connsiteX66" fmla="*/ 448539 w 3374619"/>
                <a:gd name="connsiteY66" fmla="*/ 2334409 h 2402950"/>
                <a:gd name="connsiteX67" fmla="*/ 190356 w 3374619"/>
                <a:gd name="connsiteY67" fmla="*/ 2355924 h 2402950"/>
                <a:gd name="connsiteX68" fmla="*/ 158083 w 3374619"/>
                <a:gd name="connsiteY68" fmla="*/ 2366682 h 2402950"/>
                <a:gd name="connsiteX69" fmla="*/ 93537 w 3374619"/>
                <a:gd name="connsiteY69" fmla="*/ 2377440 h 2402950"/>
                <a:gd name="connsiteX70" fmla="*/ 7476 w 3374619"/>
                <a:gd name="connsiteY70" fmla="*/ 2398955 h 240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374619" h="2402950">
                  <a:moveTo>
                    <a:pt x="3374619" y="0"/>
                  </a:moveTo>
                  <a:cubicBezTo>
                    <a:pt x="3320831" y="3586"/>
                    <a:pt x="3266833" y="4804"/>
                    <a:pt x="3213255" y="10757"/>
                  </a:cubicBezTo>
                  <a:cubicBezTo>
                    <a:pt x="3201985" y="12009"/>
                    <a:pt x="3191885" y="18400"/>
                    <a:pt x="3180982" y="21515"/>
                  </a:cubicBezTo>
                  <a:cubicBezTo>
                    <a:pt x="3166766" y="25577"/>
                    <a:pt x="3151795" y="27082"/>
                    <a:pt x="3137951" y="32273"/>
                  </a:cubicBezTo>
                  <a:cubicBezTo>
                    <a:pt x="3122935" y="37904"/>
                    <a:pt x="3109574" y="47275"/>
                    <a:pt x="3094920" y="53788"/>
                  </a:cubicBezTo>
                  <a:cubicBezTo>
                    <a:pt x="3056332" y="70938"/>
                    <a:pt x="3044343" y="74233"/>
                    <a:pt x="3008859" y="86061"/>
                  </a:cubicBezTo>
                  <a:cubicBezTo>
                    <a:pt x="2994516" y="96819"/>
                    <a:pt x="2981396" y="109439"/>
                    <a:pt x="2965829" y="118334"/>
                  </a:cubicBezTo>
                  <a:cubicBezTo>
                    <a:pt x="2955984" y="123960"/>
                    <a:pt x="2942628" y="122287"/>
                    <a:pt x="2933556" y="129091"/>
                  </a:cubicBezTo>
                  <a:cubicBezTo>
                    <a:pt x="2793994" y="233762"/>
                    <a:pt x="2932906" y="140499"/>
                    <a:pt x="2858252" y="215153"/>
                  </a:cubicBezTo>
                  <a:cubicBezTo>
                    <a:pt x="2849110" y="224295"/>
                    <a:pt x="2836737" y="229496"/>
                    <a:pt x="2825979" y="236668"/>
                  </a:cubicBezTo>
                  <a:cubicBezTo>
                    <a:pt x="2808950" y="262212"/>
                    <a:pt x="2792210" y="288616"/>
                    <a:pt x="2772191" y="311971"/>
                  </a:cubicBezTo>
                  <a:cubicBezTo>
                    <a:pt x="2762290" y="323522"/>
                    <a:pt x="2750676" y="333486"/>
                    <a:pt x="2739918" y="344244"/>
                  </a:cubicBezTo>
                  <a:cubicBezTo>
                    <a:pt x="2712877" y="425363"/>
                    <a:pt x="2749353" y="325374"/>
                    <a:pt x="2707645" y="408790"/>
                  </a:cubicBezTo>
                  <a:cubicBezTo>
                    <a:pt x="2702574" y="418932"/>
                    <a:pt x="2700473" y="430305"/>
                    <a:pt x="2696887" y="441063"/>
                  </a:cubicBezTo>
                  <a:cubicBezTo>
                    <a:pt x="2700473" y="491265"/>
                    <a:pt x="2699371" y="542025"/>
                    <a:pt x="2707645" y="591670"/>
                  </a:cubicBezTo>
                  <a:cubicBezTo>
                    <a:pt x="2715336" y="637818"/>
                    <a:pt x="2737389" y="633313"/>
                    <a:pt x="2761433" y="666974"/>
                  </a:cubicBezTo>
                  <a:cubicBezTo>
                    <a:pt x="2770754" y="680023"/>
                    <a:pt x="2774450" y="696405"/>
                    <a:pt x="2782949" y="710004"/>
                  </a:cubicBezTo>
                  <a:cubicBezTo>
                    <a:pt x="2812712" y="757625"/>
                    <a:pt x="2849682" y="787496"/>
                    <a:pt x="2890525" y="828339"/>
                  </a:cubicBezTo>
                  <a:lnTo>
                    <a:pt x="2922798" y="860611"/>
                  </a:lnTo>
                  <a:cubicBezTo>
                    <a:pt x="2929970" y="867783"/>
                    <a:pt x="2934691" y="878920"/>
                    <a:pt x="2944313" y="882127"/>
                  </a:cubicBezTo>
                  <a:lnTo>
                    <a:pt x="2976586" y="892884"/>
                  </a:lnTo>
                  <a:cubicBezTo>
                    <a:pt x="2990930" y="914399"/>
                    <a:pt x="3021600" y="931648"/>
                    <a:pt x="3019617" y="957430"/>
                  </a:cubicBezTo>
                  <a:cubicBezTo>
                    <a:pt x="3016031" y="1004047"/>
                    <a:pt x="3017475" y="1051326"/>
                    <a:pt x="3008859" y="1097280"/>
                  </a:cubicBezTo>
                  <a:cubicBezTo>
                    <a:pt x="3006476" y="1109988"/>
                    <a:pt x="2995621" y="1119621"/>
                    <a:pt x="2987344" y="1129553"/>
                  </a:cubicBezTo>
                  <a:cubicBezTo>
                    <a:pt x="2977605" y="1141240"/>
                    <a:pt x="2967451" y="1152983"/>
                    <a:pt x="2955071" y="1161826"/>
                  </a:cubicBezTo>
                  <a:cubicBezTo>
                    <a:pt x="2924781" y="1183461"/>
                    <a:pt x="2903659" y="1185436"/>
                    <a:pt x="2869010" y="1194099"/>
                  </a:cubicBezTo>
                  <a:cubicBezTo>
                    <a:pt x="2790121" y="1190513"/>
                    <a:pt x="2710863" y="1191754"/>
                    <a:pt x="2632342" y="1183341"/>
                  </a:cubicBezTo>
                  <a:cubicBezTo>
                    <a:pt x="2588807" y="1178676"/>
                    <a:pt x="2562466" y="1156467"/>
                    <a:pt x="2524765" y="1140310"/>
                  </a:cubicBezTo>
                  <a:cubicBezTo>
                    <a:pt x="2514342" y="1135843"/>
                    <a:pt x="2503110" y="1133535"/>
                    <a:pt x="2492492" y="1129553"/>
                  </a:cubicBezTo>
                  <a:cubicBezTo>
                    <a:pt x="2480294" y="1124979"/>
                    <a:pt x="2426419" y="1101722"/>
                    <a:pt x="2406431" y="1097280"/>
                  </a:cubicBezTo>
                  <a:cubicBezTo>
                    <a:pt x="2385138" y="1092548"/>
                    <a:pt x="2363400" y="1090108"/>
                    <a:pt x="2341885" y="1086522"/>
                  </a:cubicBezTo>
                  <a:cubicBezTo>
                    <a:pt x="2331127" y="1079350"/>
                    <a:pt x="2321996" y="1068722"/>
                    <a:pt x="2309612" y="1065007"/>
                  </a:cubicBezTo>
                  <a:cubicBezTo>
                    <a:pt x="2285326" y="1057721"/>
                    <a:pt x="2259172" y="1059222"/>
                    <a:pt x="2234309" y="1054249"/>
                  </a:cubicBezTo>
                  <a:cubicBezTo>
                    <a:pt x="2223190" y="1052025"/>
                    <a:pt x="2212794" y="1047077"/>
                    <a:pt x="2202036" y="1043491"/>
                  </a:cubicBezTo>
                  <a:cubicBezTo>
                    <a:pt x="2068567" y="1050516"/>
                    <a:pt x="2038520" y="1017240"/>
                    <a:pt x="1965367" y="1075764"/>
                  </a:cubicBezTo>
                  <a:cubicBezTo>
                    <a:pt x="1957447" y="1082100"/>
                    <a:pt x="1951024" y="1090108"/>
                    <a:pt x="1943852" y="1097280"/>
                  </a:cubicBezTo>
                  <a:cubicBezTo>
                    <a:pt x="1910953" y="1195984"/>
                    <a:pt x="1965944" y="1042340"/>
                    <a:pt x="1900822" y="1172583"/>
                  </a:cubicBezTo>
                  <a:cubicBezTo>
                    <a:pt x="1866088" y="1242050"/>
                    <a:pt x="1920590" y="1195264"/>
                    <a:pt x="1857791" y="1237129"/>
                  </a:cubicBezTo>
                  <a:cubicBezTo>
                    <a:pt x="1850619" y="1247887"/>
                    <a:pt x="1843791" y="1258881"/>
                    <a:pt x="1836276" y="1269402"/>
                  </a:cubicBezTo>
                  <a:cubicBezTo>
                    <a:pt x="1825855" y="1283992"/>
                    <a:pt x="1812899" y="1296866"/>
                    <a:pt x="1804003" y="1312433"/>
                  </a:cubicBezTo>
                  <a:cubicBezTo>
                    <a:pt x="1797144" y="1324437"/>
                    <a:pt x="1784816" y="1378420"/>
                    <a:pt x="1782487" y="1387736"/>
                  </a:cubicBezTo>
                  <a:cubicBezTo>
                    <a:pt x="1778901" y="1502484"/>
                    <a:pt x="1778279" y="1617364"/>
                    <a:pt x="1771730" y="1731981"/>
                  </a:cubicBezTo>
                  <a:cubicBezTo>
                    <a:pt x="1771083" y="1743302"/>
                    <a:pt x="1768990" y="1756236"/>
                    <a:pt x="1760972" y="1764254"/>
                  </a:cubicBezTo>
                  <a:cubicBezTo>
                    <a:pt x="1752954" y="1772272"/>
                    <a:pt x="1739457" y="1771425"/>
                    <a:pt x="1728699" y="1775011"/>
                  </a:cubicBezTo>
                  <a:cubicBezTo>
                    <a:pt x="1672801" y="1830912"/>
                    <a:pt x="1751639" y="1750042"/>
                    <a:pt x="1674911" y="1839557"/>
                  </a:cubicBezTo>
                  <a:cubicBezTo>
                    <a:pt x="1665010" y="1851108"/>
                    <a:pt x="1655847" y="1864282"/>
                    <a:pt x="1642638" y="1871830"/>
                  </a:cubicBezTo>
                  <a:cubicBezTo>
                    <a:pt x="1629801" y="1879165"/>
                    <a:pt x="1613823" y="1878526"/>
                    <a:pt x="1599607" y="1882588"/>
                  </a:cubicBezTo>
                  <a:cubicBezTo>
                    <a:pt x="1588704" y="1885703"/>
                    <a:pt x="1578092" y="1889760"/>
                    <a:pt x="1567335" y="1893346"/>
                  </a:cubicBezTo>
                  <a:cubicBezTo>
                    <a:pt x="1506375" y="1889760"/>
                    <a:pt x="1444335" y="1894564"/>
                    <a:pt x="1384455" y="1882588"/>
                  </a:cubicBezTo>
                  <a:cubicBezTo>
                    <a:pt x="1369537" y="1879604"/>
                    <a:pt x="1363869" y="1860054"/>
                    <a:pt x="1352182" y="1850315"/>
                  </a:cubicBezTo>
                  <a:cubicBezTo>
                    <a:pt x="1342250" y="1842038"/>
                    <a:pt x="1330005" y="1836877"/>
                    <a:pt x="1319909" y="1828800"/>
                  </a:cubicBezTo>
                  <a:cubicBezTo>
                    <a:pt x="1311989" y="1822464"/>
                    <a:pt x="1308015" y="1810491"/>
                    <a:pt x="1298393" y="1807284"/>
                  </a:cubicBezTo>
                  <a:cubicBezTo>
                    <a:pt x="1274338" y="1799266"/>
                    <a:pt x="1248037" y="1801063"/>
                    <a:pt x="1223090" y="1796527"/>
                  </a:cubicBezTo>
                  <a:cubicBezTo>
                    <a:pt x="1208543" y="1793882"/>
                    <a:pt x="1194714" y="1787723"/>
                    <a:pt x="1180059" y="1785769"/>
                  </a:cubicBezTo>
                  <a:cubicBezTo>
                    <a:pt x="1140799" y="1780534"/>
                    <a:pt x="1101170" y="1778597"/>
                    <a:pt x="1061725" y="1775011"/>
                  </a:cubicBezTo>
                  <a:cubicBezTo>
                    <a:pt x="997179" y="1778597"/>
                    <a:pt x="929689" y="1766168"/>
                    <a:pt x="868087" y="1785769"/>
                  </a:cubicBezTo>
                  <a:cubicBezTo>
                    <a:pt x="843446" y="1793609"/>
                    <a:pt x="843341" y="1832031"/>
                    <a:pt x="825057" y="1850315"/>
                  </a:cubicBezTo>
                  <a:lnTo>
                    <a:pt x="792784" y="1882588"/>
                  </a:lnTo>
                  <a:cubicBezTo>
                    <a:pt x="783221" y="1911275"/>
                    <a:pt x="778235" y="1931305"/>
                    <a:pt x="760511" y="1957891"/>
                  </a:cubicBezTo>
                  <a:cubicBezTo>
                    <a:pt x="754885" y="1966330"/>
                    <a:pt x="746168" y="1972235"/>
                    <a:pt x="738996" y="1979407"/>
                  </a:cubicBezTo>
                  <a:cubicBezTo>
                    <a:pt x="732983" y="2003459"/>
                    <a:pt x="717197" y="2071272"/>
                    <a:pt x="706723" y="2086983"/>
                  </a:cubicBezTo>
                  <a:lnTo>
                    <a:pt x="685207" y="2119256"/>
                  </a:lnTo>
                  <a:cubicBezTo>
                    <a:pt x="681621" y="2130014"/>
                    <a:pt x="677565" y="2140626"/>
                    <a:pt x="674450" y="2151529"/>
                  </a:cubicBezTo>
                  <a:cubicBezTo>
                    <a:pt x="663032" y="2191493"/>
                    <a:pt x="662079" y="2231495"/>
                    <a:pt x="620662" y="2259106"/>
                  </a:cubicBezTo>
                  <a:cubicBezTo>
                    <a:pt x="599147" y="2273449"/>
                    <a:pt x="581202" y="2295864"/>
                    <a:pt x="556116" y="2302136"/>
                  </a:cubicBezTo>
                  <a:cubicBezTo>
                    <a:pt x="541772" y="2305722"/>
                    <a:pt x="527247" y="2308646"/>
                    <a:pt x="513085" y="2312894"/>
                  </a:cubicBezTo>
                  <a:cubicBezTo>
                    <a:pt x="491362" y="2319411"/>
                    <a:pt x="471168" y="2332900"/>
                    <a:pt x="448539" y="2334409"/>
                  </a:cubicBezTo>
                  <a:cubicBezTo>
                    <a:pt x="254775" y="2347327"/>
                    <a:pt x="340753" y="2339214"/>
                    <a:pt x="190356" y="2355924"/>
                  </a:cubicBezTo>
                  <a:cubicBezTo>
                    <a:pt x="179598" y="2359510"/>
                    <a:pt x="169153" y="2364222"/>
                    <a:pt x="158083" y="2366682"/>
                  </a:cubicBezTo>
                  <a:cubicBezTo>
                    <a:pt x="136790" y="2371414"/>
                    <a:pt x="114581" y="2371701"/>
                    <a:pt x="93537" y="2377440"/>
                  </a:cubicBezTo>
                  <a:cubicBezTo>
                    <a:pt x="0" y="2402950"/>
                    <a:pt x="75639" y="2398955"/>
                    <a:pt x="7476" y="2398955"/>
                  </a:cubicBezTo>
                </a:path>
              </a:pathLst>
            </a:cu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852488" marR="0" lvl="0" indent="-665163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105000"/>
                <a:buFont typeface="Wingdings" pitchFamily="2" charset="2"/>
                <a:buChar char="Ä"/>
                <a:tabLst/>
                <a:defRPr/>
              </a:pPr>
              <a:endParaRPr kumimoji="0" lang="it-IT" sz="4000" b="1" i="0" u="none" strike="noStrike" kern="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13" name="Freccia a destra 12"/>
          <p:cNvSpPr/>
          <p:nvPr/>
        </p:nvSpPr>
        <p:spPr bwMode="auto">
          <a:xfrm rot="3524010">
            <a:off x="633495" y="4675592"/>
            <a:ext cx="720080" cy="2880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852488" marR="0" lvl="0" indent="-6651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05000"/>
              <a:buFont typeface="Wingdings" pitchFamily="2" charset="2"/>
              <a:buChar char="Ä"/>
              <a:tabLst/>
              <a:defRPr/>
            </a:pPr>
            <a:endParaRPr kumimoji="0" lang="it-IT" sz="4000" b="1" i="0" u="none" strike="noStrike" kern="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312907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uiExpand="1" build="p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0" y="1340768"/>
            <a:ext cx="9144000" cy="501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720725" marR="0" lvl="0" indent="-720725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Diagnosis</a:t>
            </a:r>
            <a:endParaRPr kumimoji="0" lang="it-IT" sz="4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</a:endParaRPr>
          </a:p>
          <a:p>
            <a:pPr marL="1177925" marR="0" lvl="1" indent="-720725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Documents</a:t>
            </a:r>
            <a:r>
              <a:rPr kumimoji="0" lang="it-IT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, reports</a:t>
            </a:r>
          </a:p>
          <a:p>
            <a:pPr marL="720725" marR="0" lvl="0" indent="-720725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Microscope</a:t>
            </a:r>
            <a:r>
              <a:rPr kumimoji="0" lang="it-IT" sz="4000" b="0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kumimoji="0" lang="it-IT" sz="4000" b="0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analysis</a:t>
            </a:r>
            <a:endParaRPr kumimoji="0" lang="it-IT" sz="4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</a:endParaRPr>
          </a:p>
          <a:p>
            <a:pPr marL="1177925" marR="0" lvl="1" indent="-720725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Sections</a:t>
            </a:r>
            <a:r>
              <a:rPr kumimoji="0" lang="it-IT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,  </a:t>
            </a:r>
            <a:r>
              <a:rPr kumimoji="0" lang="it-IT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stains</a:t>
            </a:r>
            <a:endParaRPr kumimoji="0" lang="it-IT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  <a:p>
            <a:pPr marL="720725" marR="0" lvl="0" indent="-720725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Object</a:t>
            </a:r>
            <a:r>
              <a:rPr kumimoji="0" lang="it-IT" sz="4000" b="0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kumimoji="0" lang="it-IT" sz="4000" b="0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preparation</a:t>
            </a:r>
            <a:endParaRPr kumimoji="0" lang="it-IT" sz="4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</a:endParaRPr>
          </a:p>
          <a:p>
            <a:pPr marL="1177925" marR="0" lvl="1" indent="-720725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it-IT" sz="4000" b="0" kern="0" dirty="0" err="1"/>
              <a:t>Slides</a:t>
            </a:r>
            <a:r>
              <a:rPr kumimoji="0" lang="it-IT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,    </a:t>
            </a:r>
            <a:r>
              <a:rPr kumimoji="0" lang="it-IT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blocks</a:t>
            </a:r>
            <a:endParaRPr kumimoji="0" lang="it-IT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  <a:p>
            <a:pPr marL="720725" marR="0" lvl="0" indent="-720725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Specimens</a:t>
            </a:r>
            <a:endParaRPr kumimoji="0" lang="it-IT" sz="4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</a:endParaRPr>
          </a:p>
          <a:p>
            <a:pPr marL="1177925" marR="0" lvl="1" indent="-720725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Containers,    </a:t>
            </a:r>
            <a:r>
              <a:rPr kumimoji="0" lang="it-IT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requests</a:t>
            </a:r>
            <a:endParaRPr kumimoji="0" lang="it-IT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268760"/>
          </a:xfrm>
        </p:spPr>
        <p:txBody>
          <a:bodyPr lIns="92075" tIns="46038" rIns="92075" bIns="46038"/>
          <a:lstStyle/>
          <a:p>
            <a:pPr>
              <a:defRPr/>
            </a:pPr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Target &amp; </a:t>
            </a:r>
            <a:r>
              <a:rPr lang="it-IT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Pathway</a:t>
            </a:r>
            <a:endParaRPr lang="it-IT" sz="4000" b="1" dirty="0"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3851920" y="2996952"/>
            <a:ext cx="5292080" cy="3636350"/>
            <a:chOff x="3851920" y="2996952"/>
            <a:chExt cx="5292080" cy="3636350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27776" y="2996952"/>
              <a:ext cx="2016224" cy="1749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uppo 12"/>
            <p:cNvGrpSpPr/>
            <p:nvPr/>
          </p:nvGrpSpPr>
          <p:grpSpPr>
            <a:xfrm>
              <a:off x="3851920" y="4149080"/>
              <a:ext cx="3480327" cy="2484222"/>
              <a:chOff x="3851920" y="4149080"/>
              <a:chExt cx="3480327" cy="2484222"/>
            </a:xfrm>
          </p:grpSpPr>
          <p:sp>
            <p:nvSpPr>
              <p:cNvPr id="14" name="Figura a mano libera 13"/>
              <p:cNvSpPr/>
              <p:nvPr/>
            </p:nvSpPr>
            <p:spPr bwMode="auto">
              <a:xfrm>
                <a:off x="5900228" y="4288135"/>
                <a:ext cx="1432019" cy="2345167"/>
              </a:xfrm>
              <a:custGeom>
                <a:avLst/>
                <a:gdLst>
                  <a:gd name="connsiteX0" fmla="*/ 1376979 w 1432019"/>
                  <a:gd name="connsiteY0" fmla="*/ 0 h 2345167"/>
                  <a:gd name="connsiteX1" fmla="*/ 1280160 w 1432019"/>
                  <a:gd name="connsiteY1" fmla="*/ 43030 h 2345167"/>
                  <a:gd name="connsiteX2" fmla="*/ 1226372 w 1432019"/>
                  <a:gd name="connsiteY2" fmla="*/ 96818 h 2345167"/>
                  <a:gd name="connsiteX3" fmla="*/ 1183341 w 1432019"/>
                  <a:gd name="connsiteY3" fmla="*/ 139849 h 2345167"/>
                  <a:gd name="connsiteX4" fmla="*/ 1118796 w 1432019"/>
                  <a:gd name="connsiteY4" fmla="*/ 182880 h 2345167"/>
                  <a:gd name="connsiteX5" fmla="*/ 1065007 w 1432019"/>
                  <a:gd name="connsiteY5" fmla="*/ 225910 h 2345167"/>
                  <a:gd name="connsiteX6" fmla="*/ 1054250 w 1432019"/>
                  <a:gd name="connsiteY6" fmla="*/ 268941 h 2345167"/>
                  <a:gd name="connsiteX7" fmla="*/ 1043492 w 1432019"/>
                  <a:gd name="connsiteY7" fmla="*/ 301214 h 2345167"/>
                  <a:gd name="connsiteX8" fmla="*/ 1054250 w 1432019"/>
                  <a:gd name="connsiteY8" fmla="*/ 494851 h 2345167"/>
                  <a:gd name="connsiteX9" fmla="*/ 1065007 w 1432019"/>
                  <a:gd name="connsiteY9" fmla="*/ 537882 h 2345167"/>
                  <a:gd name="connsiteX10" fmla="*/ 1108038 w 1432019"/>
                  <a:gd name="connsiteY10" fmla="*/ 580913 h 2345167"/>
                  <a:gd name="connsiteX11" fmla="*/ 1140311 w 1432019"/>
                  <a:gd name="connsiteY11" fmla="*/ 623943 h 2345167"/>
                  <a:gd name="connsiteX12" fmla="*/ 1204857 w 1432019"/>
                  <a:gd name="connsiteY12" fmla="*/ 666974 h 2345167"/>
                  <a:gd name="connsiteX13" fmla="*/ 1269403 w 1432019"/>
                  <a:gd name="connsiteY13" fmla="*/ 753035 h 2345167"/>
                  <a:gd name="connsiteX14" fmla="*/ 1323191 w 1432019"/>
                  <a:gd name="connsiteY14" fmla="*/ 860611 h 2345167"/>
                  <a:gd name="connsiteX15" fmla="*/ 1366221 w 1432019"/>
                  <a:gd name="connsiteY15" fmla="*/ 946673 h 2345167"/>
                  <a:gd name="connsiteX16" fmla="*/ 1376979 w 1432019"/>
                  <a:gd name="connsiteY16" fmla="*/ 978945 h 2345167"/>
                  <a:gd name="connsiteX17" fmla="*/ 1398494 w 1432019"/>
                  <a:gd name="connsiteY17" fmla="*/ 1000461 h 2345167"/>
                  <a:gd name="connsiteX18" fmla="*/ 1420010 w 1432019"/>
                  <a:gd name="connsiteY18" fmla="*/ 1032734 h 2345167"/>
                  <a:gd name="connsiteX19" fmla="*/ 1430767 w 1432019"/>
                  <a:gd name="connsiteY19" fmla="*/ 1065007 h 2345167"/>
                  <a:gd name="connsiteX20" fmla="*/ 1409252 w 1432019"/>
                  <a:gd name="connsiteY20" fmla="*/ 1129553 h 2345167"/>
                  <a:gd name="connsiteX21" fmla="*/ 1398494 w 1432019"/>
                  <a:gd name="connsiteY21" fmla="*/ 1161825 h 2345167"/>
                  <a:gd name="connsiteX22" fmla="*/ 1355464 w 1432019"/>
                  <a:gd name="connsiteY22" fmla="*/ 1215614 h 2345167"/>
                  <a:gd name="connsiteX23" fmla="*/ 1344706 w 1432019"/>
                  <a:gd name="connsiteY23" fmla="*/ 1247887 h 2345167"/>
                  <a:gd name="connsiteX24" fmla="*/ 1280160 w 1432019"/>
                  <a:gd name="connsiteY24" fmla="*/ 1333948 h 2345167"/>
                  <a:gd name="connsiteX25" fmla="*/ 1172584 w 1432019"/>
                  <a:gd name="connsiteY25" fmla="*/ 1398494 h 2345167"/>
                  <a:gd name="connsiteX26" fmla="*/ 1118796 w 1432019"/>
                  <a:gd name="connsiteY26" fmla="*/ 1409251 h 2345167"/>
                  <a:gd name="connsiteX27" fmla="*/ 1054250 w 1432019"/>
                  <a:gd name="connsiteY27" fmla="*/ 1430767 h 2345167"/>
                  <a:gd name="connsiteX28" fmla="*/ 925158 w 1432019"/>
                  <a:gd name="connsiteY28" fmla="*/ 1452282 h 2345167"/>
                  <a:gd name="connsiteX29" fmla="*/ 892885 w 1432019"/>
                  <a:gd name="connsiteY29" fmla="*/ 1463040 h 2345167"/>
                  <a:gd name="connsiteX30" fmla="*/ 634701 w 1432019"/>
                  <a:gd name="connsiteY30" fmla="*/ 1473797 h 2345167"/>
                  <a:gd name="connsiteX31" fmla="*/ 484094 w 1432019"/>
                  <a:gd name="connsiteY31" fmla="*/ 1559858 h 2345167"/>
                  <a:gd name="connsiteX32" fmla="*/ 462579 w 1432019"/>
                  <a:gd name="connsiteY32" fmla="*/ 1581374 h 2345167"/>
                  <a:gd name="connsiteX33" fmla="*/ 451821 w 1432019"/>
                  <a:gd name="connsiteY33" fmla="*/ 1624404 h 2345167"/>
                  <a:gd name="connsiteX34" fmla="*/ 451821 w 1432019"/>
                  <a:gd name="connsiteY34" fmla="*/ 1785769 h 2345167"/>
                  <a:gd name="connsiteX35" fmla="*/ 387276 w 1432019"/>
                  <a:gd name="connsiteY35" fmla="*/ 1850315 h 2345167"/>
                  <a:gd name="connsiteX36" fmla="*/ 365760 w 1432019"/>
                  <a:gd name="connsiteY36" fmla="*/ 1871830 h 2345167"/>
                  <a:gd name="connsiteX37" fmla="*/ 333487 w 1432019"/>
                  <a:gd name="connsiteY37" fmla="*/ 1893345 h 2345167"/>
                  <a:gd name="connsiteX38" fmla="*/ 311972 w 1432019"/>
                  <a:gd name="connsiteY38" fmla="*/ 1914861 h 2345167"/>
                  <a:gd name="connsiteX39" fmla="*/ 268941 w 1432019"/>
                  <a:gd name="connsiteY39" fmla="*/ 1925618 h 2345167"/>
                  <a:gd name="connsiteX40" fmla="*/ 204396 w 1432019"/>
                  <a:gd name="connsiteY40" fmla="*/ 1947134 h 2345167"/>
                  <a:gd name="connsiteX41" fmla="*/ 172123 w 1432019"/>
                  <a:gd name="connsiteY41" fmla="*/ 1957891 h 2345167"/>
                  <a:gd name="connsiteX42" fmla="*/ 139850 w 1432019"/>
                  <a:gd name="connsiteY42" fmla="*/ 1968649 h 2345167"/>
                  <a:gd name="connsiteX43" fmla="*/ 96819 w 1432019"/>
                  <a:gd name="connsiteY43" fmla="*/ 2065468 h 2345167"/>
                  <a:gd name="connsiteX44" fmla="*/ 86061 w 1432019"/>
                  <a:gd name="connsiteY44" fmla="*/ 2108498 h 2345167"/>
                  <a:gd name="connsiteX45" fmla="*/ 64546 w 1432019"/>
                  <a:gd name="connsiteY45" fmla="*/ 2140771 h 2345167"/>
                  <a:gd name="connsiteX46" fmla="*/ 32273 w 1432019"/>
                  <a:gd name="connsiteY46" fmla="*/ 2259105 h 2345167"/>
                  <a:gd name="connsiteX47" fmla="*/ 10758 w 1432019"/>
                  <a:gd name="connsiteY47" fmla="*/ 2323651 h 2345167"/>
                  <a:gd name="connsiteX48" fmla="*/ 0 w 1432019"/>
                  <a:gd name="connsiteY48" fmla="*/ 2345167 h 2345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432019" h="2345167">
                    <a:moveTo>
                      <a:pt x="1376979" y="0"/>
                    </a:moveTo>
                    <a:cubicBezTo>
                      <a:pt x="1300167" y="25603"/>
                      <a:pt x="1331303" y="8935"/>
                      <a:pt x="1280160" y="43030"/>
                    </a:cubicBezTo>
                    <a:cubicBezTo>
                      <a:pt x="1238724" y="105186"/>
                      <a:pt x="1282152" y="49006"/>
                      <a:pt x="1226372" y="96818"/>
                    </a:cubicBezTo>
                    <a:cubicBezTo>
                      <a:pt x="1210970" y="110019"/>
                      <a:pt x="1200219" y="128597"/>
                      <a:pt x="1183341" y="139849"/>
                    </a:cubicBezTo>
                    <a:cubicBezTo>
                      <a:pt x="1161826" y="154193"/>
                      <a:pt x="1137081" y="164596"/>
                      <a:pt x="1118796" y="182880"/>
                    </a:cubicBezTo>
                    <a:cubicBezTo>
                      <a:pt x="1088138" y="213537"/>
                      <a:pt x="1105719" y="198769"/>
                      <a:pt x="1065007" y="225910"/>
                    </a:cubicBezTo>
                    <a:cubicBezTo>
                      <a:pt x="1061421" y="240254"/>
                      <a:pt x="1058312" y="254725"/>
                      <a:pt x="1054250" y="268941"/>
                    </a:cubicBezTo>
                    <a:cubicBezTo>
                      <a:pt x="1051135" y="279844"/>
                      <a:pt x="1043492" y="289874"/>
                      <a:pt x="1043492" y="301214"/>
                    </a:cubicBezTo>
                    <a:cubicBezTo>
                      <a:pt x="1043492" y="365859"/>
                      <a:pt x="1048397" y="430471"/>
                      <a:pt x="1054250" y="494851"/>
                    </a:cubicBezTo>
                    <a:cubicBezTo>
                      <a:pt x="1055589" y="509575"/>
                      <a:pt x="1057171" y="525344"/>
                      <a:pt x="1065007" y="537882"/>
                    </a:cubicBezTo>
                    <a:cubicBezTo>
                      <a:pt x="1075758" y="555084"/>
                      <a:pt x="1095867" y="564685"/>
                      <a:pt x="1108038" y="580913"/>
                    </a:cubicBezTo>
                    <a:cubicBezTo>
                      <a:pt x="1118796" y="595256"/>
                      <a:pt x="1126910" y="612031"/>
                      <a:pt x="1140311" y="623943"/>
                    </a:cubicBezTo>
                    <a:cubicBezTo>
                      <a:pt x="1159638" y="641122"/>
                      <a:pt x="1204857" y="666974"/>
                      <a:pt x="1204857" y="666974"/>
                    </a:cubicBezTo>
                    <a:cubicBezTo>
                      <a:pt x="1253513" y="739959"/>
                      <a:pt x="1229602" y="713236"/>
                      <a:pt x="1269403" y="753035"/>
                    </a:cubicBezTo>
                    <a:cubicBezTo>
                      <a:pt x="1296588" y="834590"/>
                      <a:pt x="1277310" y="799438"/>
                      <a:pt x="1323191" y="860611"/>
                    </a:cubicBezTo>
                    <a:cubicBezTo>
                      <a:pt x="1347913" y="934779"/>
                      <a:pt x="1328670" y="909120"/>
                      <a:pt x="1366221" y="946673"/>
                    </a:cubicBezTo>
                    <a:cubicBezTo>
                      <a:pt x="1369807" y="957430"/>
                      <a:pt x="1371145" y="969222"/>
                      <a:pt x="1376979" y="978945"/>
                    </a:cubicBezTo>
                    <a:cubicBezTo>
                      <a:pt x="1382197" y="987642"/>
                      <a:pt x="1392158" y="992541"/>
                      <a:pt x="1398494" y="1000461"/>
                    </a:cubicBezTo>
                    <a:cubicBezTo>
                      <a:pt x="1406571" y="1010557"/>
                      <a:pt x="1412838" y="1021976"/>
                      <a:pt x="1420010" y="1032734"/>
                    </a:cubicBezTo>
                    <a:cubicBezTo>
                      <a:pt x="1423596" y="1043492"/>
                      <a:pt x="1432019" y="1053737"/>
                      <a:pt x="1430767" y="1065007"/>
                    </a:cubicBezTo>
                    <a:cubicBezTo>
                      <a:pt x="1428262" y="1087547"/>
                      <a:pt x="1416424" y="1108038"/>
                      <a:pt x="1409252" y="1129553"/>
                    </a:cubicBezTo>
                    <a:cubicBezTo>
                      <a:pt x="1405666" y="1140310"/>
                      <a:pt x="1406512" y="1153807"/>
                      <a:pt x="1398494" y="1161825"/>
                    </a:cubicBezTo>
                    <a:cubicBezTo>
                      <a:pt x="1378483" y="1181837"/>
                      <a:pt x="1369034" y="1188473"/>
                      <a:pt x="1355464" y="1215614"/>
                    </a:cubicBezTo>
                    <a:cubicBezTo>
                      <a:pt x="1350393" y="1225756"/>
                      <a:pt x="1350213" y="1237974"/>
                      <a:pt x="1344706" y="1247887"/>
                    </a:cubicBezTo>
                    <a:cubicBezTo>
                      <a:pt x="1334107" y="1266965"/>
                      <a:pt x="1305033" y="1315293"/>
                      <a:pt x="1280160" y="1333948"/>
                    </a:cubicBezTo>
                    <a:cubicBezTo>
                      <a:pt x="1260526" y="1348673"/>
                      <a:pt x="1202614" y="1388484"/>
                      <a:pt x="1172584" y="1398494"/>
                    </a:cubicBezTo>
                    <a:cubicBezTo>
                      <a:pt x="1155238" y="1404276"/>
                      <a:pt x="1136436" y="1404440"/>
                      <a:pt x="1118796" y="1409251"/>
                    </a:cubicBezTo>
                    <a:cubicBezTo>
                      <a:pt x="1096916" y="1415218"/>
                      <a:pt x="1076621" y="1427039"/>
                      <a:pt x="1054250" y="1430767"/>
                    </a:cubicBezTo>
                    <a:cubicBezTo>
                      <a:pt x="1011219" y="1437939"/>
                      <a:pt x="966543" y="1438486"/>
                      <a:pt x="925158" y="1452282"/>
                    </a:cubicBezTo>
                    <a:cubicBezTo>
                      <a:pt x="914400" y="1455868"/>
                      <a:pt x="904194" y="1462202"/>
                      <a:pt x="892885" y="1463040"/>
                    </a:cubicBezTo>
                    <a:cubicBezTo>
                      <a:pt x="806984" y="1469403"/>
                      <a:pt x="720762" y="1470211"/>
                      <a:pt x="634701" y="1473797"/>
                    </a:cubicBezTo>
                    <a:cubicBezTo>
                      <a:pt x="600959" y="1490668"/>
                      <a:pt x="514499" y="1529451"/>
                      <a:pt x="484094" y="1559858"/>
                    </a:cubicBezTo>
                    <a:lnTo>
                      <a:pt x="462579" y="1581374"/>
                    </a:lnTo>
                    <a:cubicBezTo>
                      <a:pt x="458993" y="1595717"/>
                      <a:pt x="451821" y="1609619"/>
                      <a:pt x="451821" y="1624404"/>
                    </a:cubicBezTo>
                    <a:cubicBezTo>
                      <a:pt x="451821" y="1634469"/>
                      <a:pt x="476701" y="1750226"/>
                      <a:pt x="451821" y="1785769"/>
                    </a:cubicBezTo>
                    <a:cubicBezTo>
                      <a:pt x="434372" y="1810696"/>
                      <a:pt x="408791" y="1828800"/>
                      <a:pt x="387276" y="1850315"/>
                    </a:cubicBezTo>
                    <a:cubicBezTo>
                      <a:pt x="380104" y="1857487"/>
                      <a:pt x="374199" y="1866204"/>
                      <a:pt x="365760" y="1871830"/>
                    </a:cubicBezTo>
                    <a:cubicBezTo>
                      <a:pt x="355002" y="1879002"/>
                      <a:pt x="343583" y="1885268"/>
                      <a:pt x="333487" y="1893345"/>
                    </a:cubicBezTo>
                    <a:cubicBezTo>
                      <a:pt x="325567" y="1899681"/>
                      <a:pt x="321044" y="1910325"/>
                      <a:pt x="311972" y="1914861"/>
                    </a:cubicBezTo>
                    <a:cubicBezTo>
                      <a:pt x="298748" y="1921473"/>
                      <a:pt x="283103" y="1921370"/>
                      <a:pt x="268941" y="1925618"/>
                    </a:cubicBezTo>
                    <a:cubicBezTo>
                      <a:pt x="247219" y="1932135"/>
                      <a:pt x="225911" y="1939962"/>
                      <a:pt x="204396" y="1947134"/>
                    </a:cubicBezTo>
                    <a:lnTo>
                      <a:pt x="172123" y="1957891"/>
                    </a:lnTo>
                    <a:lnTo>
                      <a:pt x="139850" y="1968649"/>
                    </a:lnTo>
                    <a:cubicBezTo>
                      <a:pt x="111591" y="2011036"/>
                      <a:pt x="112183" y="2004015"/>
                      <a:pt x="96819" y="2065468"/>
                    </a:cubicBezTo>
                    <a:cubicBezTo>
                      <a:pt x="93233" y="2079811"/>
                      <a:pt x="91885" y="2094909"/>
                      <a:pt x="86061" y="2108498"/>
                    </a:cubicBezTo>
                    <a:cubicBezTo>
                      <a:pt x="80968" y="2120382"/>
                      <a:pt x="71718" y="2130013"/>
                      <a:pt x="64546" y="2140771"/>
                    </a:cubicBezTo>
                    <a:cubicBezTo>
                      <a:pt x="49340" y="2216802"/>
                      <a:pt x="59571" y="2177209"/>
                      <a:pt x="32273" y="2259105"/>
                    </a:cubicBezTo>
                    <a:lnTo>
                      <a:pt x="10758" y="2323651"/>
                    </a:lnTo>
                    <a:lnTo>
                      <a:pt x="0" y="2345167"/>
                    </a:lnTo>
                  </a:path>
                </a:pathLst>
              </a:cu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852488" marR="0" lvl="0" indent="-665163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105000"/>
                  <a:buFont typeface="Wingdings" pitchFamily="2" charset="2"/>
                  <a:buChar char="Ä"/>
                  <a:tabLst/>
                  <a:defRPr/>
                </a:pPr>
                <a:endParaRPr kumimoji="0" lang="it-IT" sz="4000" b="1" i="0" u="none" strike="noStrike" kern="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" name="Figura a mano libera 14"/>
              <p:cNvSpPr/>
              <p:nvPr/>
            </p:nvSpPr>
            <p:spPr bwMode="auto">
              <a:xfrm>
                <a:off x="3851920" y="4149080"/>
                <a:ext cx="3374619" cy="2402950"/>
              </a:xfrm>
              <a:custGeom>
                <a:avLst/>
                <a:gdLst>
                  <a:gd name="connsiteX0" fmla="*/ 3374619 w 3374619"/>
                  <a:gd name="connsiteY0" fmla="*/ 0 h 2402950"/>
                  <a:gd name="connsiteX1" fmla="*/ 3213255 w 3374619"/>
                  <a:gd name="connsiteY1" fmla="*/ 10757 h 2402950"/>
                  <a:gd name="connsiteX2" fmla="*/ 3180982 w 3374619"/>
                  <a:gd name="connsiteY2" fmla="*/ 21515 h 2402950"/>
                  <a:gd name="connsiteX3" fmla="*/ 3137951 w 3374619"/>
                  <a:gd name="connsiteY3" fmla="*/ 32273 h 2402950"/>
                  <a:gd name="connsiteX4" fmla="*/ 3094920 w 3374619"/>
                  <a:gd name="connsiteY4" fmla="*/ 53788 h 2402950"/>
                  <a:gd name="connsiteX5" fmla="*/ 3008859 w 3374619"/>
                  <a:gd name="connsiteY5" fmla="*/ 86061 h 2402950"/>
                  <a:gd name="connsiteX6" fmla="*/ 2965829 w 3374619"/>
                  <a:gd name="connsiteY6" fmla="*/ 118334 h 2402950"/>
                  <a:gd name="connsiteX7" fmla="*/ 2933556 w 3374619"/>
                  <a:gd name="connsiteY7" fmla="*/ 129091 h 2402950"/>
                  <a:gd name="connsiteX8" fmla="*/ 2858252 w 3374619"/>
                  <a:gd name="connsiteY8" fmla="*/ 215153 h 2402950"/>
                  <a:gd name="connsiteX9" fmla="*/ 2825979 w 3374619"/>
                  <a:gd name="connsiteY9" fmla="*/ 236668 h 2402950"/>
                  <a:gd name="connsiteX10" fmla="*/ 2772191 w 3374619"/>
                  <a:gd name="connsiteY10" fmla="*/ 311971 h 2402950"/>
                  <a:gd name="connsiteX11" fmla="*/ 2739918 w 3374619"/>
                  <a:gd name="connsiteY11" fmla="*/ 344244 h 2402950"/>
                  <a:gd name="connsiteX12" fmla="*/ 2707645 w 3374619"/>
                  <a:gd name="connsiteY12" fmla="*/ 408790 h 2402950"/>
                  <a:gd name="connsiteX13" fmla="*/ 2696887 w 3374619"/>
                  <a:gd name="connsiteY13" fmla="*/ 441063 h 2402950"/>
                  <a:gd name="connsiteX14" fmla="*/ 2707645 w 3374619"/>
                  <a:gd name="connsiteY14" fmla="*/ 591670 h 2402950"/>
                  <a:gd name="connsiteX15" fmla="*/ 2761433 w 3374619"/>
                  <a:gd name="connsiteY15" fmla="*/ 666974 h 2402950"/>
                  <a:gd name="connsiteX16" fmla="*/ 2782949 w 3374619"/>
                  <a:gd name="connsiteY16" fmla="*/ 710004 h 2402950"/>
                  <a:gd name="connsiteX17" fmla="*/ 2890525 w 3374619"/>
                  <a:gd name="connsiteY17" fmla="*/ 828339 h 2402950"/>
                  <a:gd name="connsiteX18" fmla="*/ 2922798 w 3374619"/>
                  <a:gd name="connsiteY18" fmla="*/ 860611 h 2402950"/>
                  <a:gd name="connsiteX19" fmla="*/ 2944313 w 3374619"/>
                  <a:gd name="connsiteY19" fmla="*/ 882127 h 2402950"/>
                  <a:gd name="connsiteX20" fmla="*/ 2976586 w 3374619"/>
                  <a:gd name="connsiteY20" fmla="*/ 892884 h 2402950"/>
                  <a:gd name="connsiteX21" fmla="*/ 3019617 w 3374619"/>
                  <a:gd name="connsiteY21" fmla="*/ 957430 h 2402950"/>
                  <a:gd name="connsiteX22" fmla="*/ 3008859 w 3374619"/>
                  <a:gd name="connsiteY22" fmla="*/ 1097280 h 2402950"/>
                  <a:gd name="connsiteX23" fmla="*/ 2987344 w 3374619"/>
                  <a:gd name="connsiteY23" fmla="*/ 1129553 h 2402950"/>
                  <a:gd name="connsiteX24" fmla="*/ 2955071 w 3374619"/>
                  <a:gd name="connsiteY24" fmla="*/ 1161826 h 2402950"/>
                  <a:gd name="connsiteX25" fmla="*/ 2869010 w 3374619"/>
                  <a:gd name="connsiteY25" fmla="*/ 1194099 h 2402950"/>
                  <a:gd name="connsiteX26" fmla="*/ 2632342 w 3374619"/>
                  <a:gd name="connsiteY26" fmla="*/ 1183341 h 2402950"/>
                  <a:gd name="connsiteX27" fmla="*/ 2524765 w 3374619"/>
                  <a:gd name="connsiteY27" fmla="*/ 1140310 h 2402950"/>
                  <a:gd name="connsiteX28" fmla="*/ 2492492 w 3374619"/>
                  <a:gd name="connsiteY28" fmla="*/ 1129553 h 2402950"/>
                  <a:gd name="connsiteX29" fmla="*/ 2406431 w 3374619"/>
                  <a:gd name="connsiteY29" fmla="*/ 1097280 h 2402950"/>
                  <a:gd name="connsiteX30" fmla="*/ 2341885 w 3374619"/>
                  <a:gd name="connsiteY30" fmla="*/ 1086522 h 2402950"/>
                  <a:gd name="connsiteX31" fmla="*/ 2309612 w 3374619"/>
                  <a:gd name="connsiteY31" fmla="*/ 1065007 h 2402950"/>
                  <a:gd name="connsiteX32" fmla="*/ 2234309 w 3374619"/>
                  <a:gd name="connsiteY32" fmla="*/ 1054249 h 2402950"/>
                  <a:gd name="connsiteX33" fmla="*/ 2202036 w 3374619"/>
                  <a:gd name="connsiteY33" fmla="*/ 1043491 h 2402950"/>
                  <a:gd name="connsiteX34" fmla="*/ 1965367 w 3374619"/>
                  <a:gd name="connsiteY34" fmla="*/ 1075764 h 2402950"/>
                  <a:gd name="connsiteX35" fmla="*/ 1943852 w 3374619"/>
                  <a:gd name="connsiteY35" fmla="*/ 1097280 h 2402950"/>
                  <a:gd name="connsiteX36" fmla="*/ 1900822 w 3374619"/>
                  <a:gd name="connsiteY36" fmla="*/ 1172583 h 2402950"/>
                  <a:gd name="connsiteX37" fmla="*/ 1857791 w 3374619"/>
                  <a:gd name="connsiteY37" fmla="*/ 1237129 h 2402950"/>
                  <a:gd name="connsiteX38" fmla="*/ 1836276 w 3374619"/>
                  <a:gd name="connsiteY38" fmla="*/ 1269402 h 2402950"/>
                  <a:gd name="connsiteX39" fmla="*/ 1804003 w 3374619"/>
                  <a:gd name="connsiteY39" fmla="*/ 1312433 h 2402950"/>
                  <a:gd name="connsiteX40" fmla="*/ 1782487 w 3374619"/>
                  <a:gd name="connsiteY40" fmla="*/ 1387736 h 2402950"/>
                  <a:gd name="connsiteX41" fmla="*/ 1771730 w 3374619"/>
                  <a:gd name="connsiteY41" fmla="*/ 1731981 h 2402950"/>
                  <a:gd name="connsiteX42" fmla="*/ 1760972 w 3374619"/>
                  <a:gd name="connsiteY42" fmla="*/ 1764254 h 2402950"/>
                  <a:gd name="connsiteX43" fmla="*/ 1728699 w 3374619"/>
                  <a:gd name="connsiteY43" fmla="*/ 1775011 h 2402950"/>
                  <a:gd name="connsiteX44" fmla="*/ 1674911 w 3374619"/>
                  <a:gd name="connsiteY44" fmla="*/ 1839557 h 2402950"/>
                  <a:gd name="connsiteX45" fmla="*/ 1642638 w 3374619"/>
                  <a:gd name="connsiteY45" fmla="*/ 1871830 h 2402950"/>
                  <a:gd name="connsiteX46" fmla="*/ 1599607 w 3374619"/>
                  <a:gd name="connsiteY46" fmla="*/ 1882588 h 2402950"/>
                  <a:gd name="connsiteX47" fmla="*/ 1567335 w 3374619"/>
                  <a:gd name="connsiteY47" fmla="*/ 1893346 h 2402950"/>
                  <a:gd name="connsiteX48" fmla="*/ 1384455 w 3374619"/>
                  <a:gd name="connsiteY48" fmla="*/ 1882588 h 2402950"/>
                  <a:gd name="connsiteX49" fmla="*/ 1352182 w 3374619"/>
                  <a:gd name="connsiteY49" fmla="*/ 1850315 h 2402950"/>
                  <a:gd name="connsiteX50" fmla="*/ 1319909 w 3374619"/>
                  <a:gd name="connsiteY50" fmla="*/ 1828800 h 2402950"/>
                  <a:gd name="connsiteX51" fmla="*/ 1298393 w 3374619"/>
                  <a:gd name="connsiteY51" fmla="*/ 1807284 h 2402950"/>
                  <a:gd name="connsiteX52" fmla="*/ 1223090 w 3374619"/>
                  <a:gd name="connsiteY52" fmla="*/ 1796527 h 2402950"/>
                  <a:gd name="connsiteX53" fmla="*/ 1180059 w 3374619"/>
                  <a:gd name="connsiteY53" fmla="*/ 1785769 h 2402950"/>
                  <a:gd name="connsiteX54" fmla="*/ 1061725 w 3374619"/>
                  <a:gd name="connsiteY54" fmla="*/ 1775011 h 2402950"/>
                  <a:gd name="connsiteX55" fmla="*/ 868087 w 3374619"/>
                  <a:gd name="connsiteY55" fmla="*/ 1785769 h 2402950"/>
                  <a:gd name="connsiteX56" fmla="*/ 825057 w 3374619"/>
                  <a:gd name="connsiteY56" fmla="*/ 1850315 h 2402950"/>
                  <a:gd name="connsiteX57" fmla="*/ 792784 w 3374619"/>
                  <a:gd name="connsiteY57" fmla="*/ 1882588 h 2402950"/>
                  <a:gd name="connsiteX58" fmla="*/ 760511 w 3374619"/>
                  <a:gd name="connsiteY58" fmla="*/ 1957891 h 2402950"/>
                  <a:gd name="connsiteX59" fmla="*/ 738996 w 3374619"/>
                  <a:gd name="connsiteY59" fmla="*/ 1979407 h 2402950"/>
                  <a:gd name="connsiteX60" fmla="*/ 706723 w 3374619"/>
                  <a:gd name="connsiteY60" fmla="*/ 2086983 h 2402950"/>
                  <a:gd name="connsiteX61" fmla="*/ 685207 w 3374619"/>
                  <a:gd name="connsiteY61" fmla="*/ 2119256 h 2402950"/>
                  <a:gd name="connsiteX62" fmla="*/ 674450 w 3374619"/>
                  <a:gd name="connsiteY62" fmla="*/ 2151529 h 2402950"/>
                  <a:gd name="connsiteX63" fmla="*/ 620662 w 3374619"/>
                  <a:gd name="connsiteY63" fmla="*/ 2259106 h 2402950"/>
                  <a:gd name="connsiteX64" fmla="*/ 556116 w 3374619"/>
                  <a:gd name="connsiteY64" fmla="*/ 2302136 h 2402950"/>
                  <a:gd name="connsiteX65" fmla="*/ 513085 w 3374619"/>
                  <a:gd name="connsiteY65" fmla="*/ 2312894 h 2402950"/>
                  <a:gd name="connsiteX66" fmla="*/ 448539 w 3374619"/>
                  <a:gd name="connsiteY66" fmla="*/ 2334409 h 2402950"/>
                  <a:gd name="connsiteX67" fmla="*/ 190356 w 3374619"/>
                  <a:gd name="connsiteY67" fmla="*/ 2355924 h 2402950"/>
                  <a:gd name="connsiteX68" fmla="*/ 158083 w 3374619"/>
                  <a:gd name="connsiteY68" fmla="*/ 2366682 h 2402950"/>
                  <a:gd name="connsiteX69" fmla="*/ 93537 w 3374619"/>
                  <a:gd name="connsiteY69" fmla="*/ 2377440 h 2402950"/>
                  <a:gd name="connsiteX70" fmla="*/ 7476 w 3374619"/>
                  <a:gd name="connsiteY70" fmla="*/ 2398955 h 240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3374619" h="2402950">
                    <a:moveTo>
                      <a:pt x="3374619" y="0"/>
                    </a:moveTo>
                    <a:cubicBezTo>
                      <a:pt x="3320831" y="3586"/>
                      <a:pt x="3266833" y="4804"/>
                      <a:pt x="3213255" y="10757"/>
                    </a:cubicBezTo>
                    <a:cubicBezTo>
                      <a:pt x="3201985" y="12009"/>
                      <a:pt x="3191885" y="18400"/>
                      <a:pt x="3180982" y="21515"/>
                    </a:cubicBezTo>
                    <a:cubicBezTo>
                      <a:pt x="3166766" y="25577"/>
                      <a:pt x="3151795" y="27082"/>
                      <a:pt x="3137951" y="32273"/>
                    </a:cubicBezTo>
                    <a:cubicBezTo>
                      <a:pt x="3122935" y="37904"/>
                      <a:pt x="3109574" y="47275"/>
                      <a:pt x="3094920" y="53788"/>
                    </a:cubicBezTo>
                    <a:cubicBezTo>
                      <a:pt x="3056332" y="70938"/>
                      <a:pt x="3044343" y="74233"/>
                      <a:pt x="3008859" y="86061"/>
                    </a:cubicBezTo>
                    <a:cubicBezTo>
                      <a:pt x="2994516" y="96819"/>
                      <a:pt x="2981396" y="109439"/>
                      <a:pt x="2965829" y="118334"/>
                    </a:cubicBezTo>
                    <a:cubicBezTo>
                      <a:pt x="2955984" y="123960"/>
                      <a:pt x="2942628" y="122287"/>
                      <a:pt x="2933556" y="129091"/>
                    </a:cubicBezTo>
                    <a:cubicBezTo>
                      <a:pt x="2793994" y="233762"/>
                      <a:pt x="2932906" y="140499"/>
                      <a:pt x="2858252" y="215153"/>
                    </a:cubicBezTo>
                    <a:cubicBezTo>
                      <a:pt x="2849110" y="224295"/>
                      <a:pt x="2836737" y="229496"/>
                      <a:pt x="2825979" y="236668"/>
                    </a:cubicBezTo>
                    <a:cubicBezTo>
                      <a:pt x="2808950" y="262212"/>
                      <a:pt x="2792210" y="288616"/>
                      <a:pt x="2772191" y="311971"/>
                    </a:cubicBezTo>
                    <a:cubicBezTo>
                      <a:pt x="2762290" y="323522"/>
                      <a:pt x="2750676" y="333486"/>
                      <a:pt x="2739918" y="344244"/>
                    </a:cubicBezTo>
                    <a:cubicBezTo>
                      <a:pt x="2712877" y="425363"/>
                      <a:pt x="2749353" y="325374"/>
                      <a:pt x="2707645" y="408790"/>
                    </a:cubicBezTo>
                    <a:cubicBezTo>
                      <a:pt x="2702574" y="418932"/>
                      <a:pt x="2700473" y="430305"/>
                      <a:pt x="2696887" y="441063"/>
                    </a:cubicBezTo>
                    <a:cubicBezTo>
                      <a:pt x="2700473" y="491265"/>
                      <a:pt x="2699371" y="542025"/>
                      <a:pt x="2707645" y="591670"/>
                    </a:cubicBezTo>
                    <a:cubicBezTo>
                      <a:pt x="2715336" y="637818"/>
                      <a:pt x="2737389" y="633313"/>
                      <a:pt x="2761433" y="666974"/>
                    </a:cubicBezTo>
                    <a:cubicBezTo>
                      <a:pt x="2770754" y="680023"/>
                      <a:pt x="2774450" y="696405"/>
                      <a:pt x="2782949" y="710004"/>
                    </a:cubicBezTo>
                    <a:cubicBezTo>
                      <a:pt x="2812712" y="757625"/>
                      <a:pt x="2849682" y="787496"/>
                      <a:pt x="2890525" y="828339"/>
                    </a:cubicBezTo>
                    <a:lnTo>
                      <a:pt x="2922798" y="860611"/>
                    </a:lnTo>
                    <a:cubicBezTo>
                      <a:pt x="2929970" y="867783"/>
                      <a:pt x="2934691" y="878920"/>
                      <a:pt x="2944313" y="882127"/>
                    </a:cubicBezTo>
                    <a:lnTo>
                      <a:pt x="2976586" y="892884"/>
                    </a:lnTo>
                    <a:cubicBezTo>
                      <a:pt x="2990930" y="914399"/>
                      <a:pt x="3021600" y="931648"/>
                      <a:pt x="3019617" y="957430"/>
                    </a:cubicBezTo>
                    <a:cubicBezTo>
                      <a:pt x="3016031" y="1004047"/>
                      <a:pt x="3017475" y="1051326"/>
                      <a:pt x="3008859" y="1097280"/>
                    </a:cubicBezTo>
                    <a:cubicBezTo>
                      <a:pt x="3006476" y="1109988"/>
                      <a:pt x="2995621" y="1119621"/>
                      <a:pt x="2987344" y="1129553"/>
                    </a:cubicBezTo>
                    <a:cubicBezTo>
                      <a:pt x="2977605" y="1141240"/>
                      <a:pt x="2967451" y="1152983"/>
                      <a:pt x="2955071" y="1161826"/>
                    </a:cubicBezTo>
                    <a:cubicBezTo>
                      <a:pt x="2924781" y="1183461"/>
                      <a:pt x="2903659" y="1185436"/>
                      <a:pt x="2869010" y="1194099"/>
                    </a:cubicBezTo>
                    <a:cubicBezTo>
                      <a:pt x="2790121" y="1190513"/>
                      <a:pt x="2710863" y="1191754"/>
                      <a:pt x="2632342" y="1183341"/>
                    </a:cubicBezTo>
                    <a:cubicBezTo>
                      <a:pt x="2588807" y="1178676"/>
                      <a:pt x="2562466" y="1156467"/>
                      <a:pt x="2524765" y="1140310"/>
                    </a:cubicBezTo>
                    <a:cubicBezTo>
                      <a:pt x="2514342" y="1135843"/>
                      <a:pt x="2503110" y="1133535"/>
                      <a:pt x="2492492" y="1129553"/>
                    </a:cubicBezTo>
                    <a:cubicBezTo>
                      <a:pt x="2480294" y="1124979"/>
                      <a:pt x="2426419" y="1101722"/>
                      <a:pt x="2406431" y="1097280"/>
                    </a:cubicBezTo>
                    <a:cubicBezTo>
                      <a:pt x="2385138" y="1092548"/>
                      <a:pt x="2363400" y="1090108"/>
                      <a:pt x="2341885" y="1086522"/>
                    </a:cubicBezTo>
                    <a:cubicBezTo>
                      <a:pt x="2331127" y="1079350"/>
                      <a:pt x="2321996" y="1068722"/>
                      <a:pt x="2309612" y="1065007"/>
                    </a:cubicBezTo>
                    <a:cubicBezTo>
                      <a:pt x="2285326" y="1057721"/>
                      <a:pt x="2259172" y="1059222"/>
                      <a:pt x="2234309" y="1054249"/>
                    </a:cubicBezTo>
                    <a:cubicBezTo>
                      <a:pt x="2223190" y="1052025"/>
                      <a:pt x="2212794" y="1047077"/>
                      <a:pt x="2202036" y="1043491"/>
                    </a:cubicBezTo>
                    <a:cubicBezTo>
                      <a:pt x="2068567" y="1050516"/>
                      <a:pt x="2038520" y="1017240"/>
                      <a:pt x="1965367" y="1075764"/>
                    </a:cubicBezTo>
                    <a:cubicBezTo>
                      <a:pt x="1957447" y="1082100"/>
                      <a:pt x="1951024" y="1090108"/>
                      <a:pt x="1943852" y="1097280"/>
                    </a:cubicBezTo>
                    <a:cubicBezTo>
                      <a:pt x="1910953" y="1195984"/>
                      <a:pt x="1965944" y="1042340"/>
                      <a:pt x="1900822" y="1172583"/>
                    </a:cubicBezTo>
                    <a:cubicBezTo>
                      <a:pt x="1866088" y="1242050"/>
                      <a:pt x="1920590" y="1195264"/>
                      <a:pt x="1857791" y="1237129"/>
                    </a:cubicBezTo>
                    <a:cubicBezTo>
                      <a:pt x="1850619" y="1247887"/>
                      <a:pt x="1843791" y="1258881"/>
                      <a:pt x="1836276" y="1269402"/>
                    </a:cubicBezTo>
                    <a:cubicBezTo>
                      <a:pt x="1825855" y="1283992"/>
                      <a:pt x="1812899" y="1296866"/>
                      <a:pt x="1804003" y="1312433"/>
                    </a:cubicBezTo>
                    <a:cubicBezTo>
                      <a:pt x="1797144" y="1324437"/>
                      <a:pt x="1784816" y="1378420"/>
                      <a:pt x="1782487" y="1387736"/>
                    </a:cubicBezTo>
                    <a:cubicBezTo>
                      <a:pt x="1778901" y="1502484"/>
                      <a:pt x="1778279" y="1617364"/>
                      <a:pt x="1771730" y="1731981"/>
                    </a:cubicBezTo>
                    <a:cubicBezTo>
                      <a:pt x="1771083" y="1743302"/>
                      <a:pt x="1768990" y="1756236"/>
                      <a:pt x="1760972" y="1764254"/>
                    </a:cubicBezTo>
                    <a:cubicBezTo>
                      <a:pt x="1752954" y="1772272"/>
                      <a:pt x="1739457" y="1771425"/>
                      <a:pt x="1728699" y="1775011"/>
                    </a:cubicBezTo>
                    <a:cubicBezTo>
                      <a:pt x="1672801" y="1830912"/>
                      <a:pt x="1751639" y="1750042"/>
                      <a:pt x="1674911" y="1839557"/>
                    </a:cubicBezTo>
                    <a:cubicBezTo>
                      <a:pt x="1665010" y="1851108"/>
                      <a:pt x="1655847" y="1864282"/>
                      <a:pt x="1642638" y="1871830"/>
                    </a:cubicBezTo>
                    <a:cubicBezTo>
                      <a:pt x="1629801" y="1879165"/>
                      <a:pt x="1613823" y="1878526"/>
                      <a:pt x="1599607" y="1882588"/>
                    </a:cubicBezTo>
                    <a:cubicBezTo>
                      <a:pt x="1588704" y="1885703"/>
                      <a:pt x="1578092" y="1889760"/>
                      <a:pt x="1567335" y="1893346"/>
                    </a:cubicBezTo>
                    <a:cubicBezTo>
                      <a:pt x="1506375" y="1889760"/>
                      <a:pt x="1444335" y="1894564"/>
                      <a:pt x="1384455" y="1882588"/>
                    </a:cubicBezTo>
                    <a:cubicBezTo>
                      <a:pt x="1369537" y="1879604"/>
                      <a:pt x="1363869" y="1860054"/>
                      <a:pt x="1352182" y="1850315"/>
                    </a:cubicBezTo>
                    <a:cubicBezTo>
                      <a:pt x="1342250" y="1842038"/>
                      <a:pt x="1330005" y="1836877"/>
                      <a:pt x="1319909" y="1828800"/>
                    </a:cubicBezTo>
                    <a:cubicBezTo>
                      <a:pt x="1311989" y="1822464"/>
                      <a:pt x="1308015" y="1810491"/>
                      <a:pt x="1298393" y="1807284"/>
                    </a:cubicBezTo>
                    <a:cubicBezTo>
                      <a:pt x="1274338" y="1799266"/>
                      <a:pt x="1248037" y="1801063"/>
                      <a:pt x="1223090" y="1796527"/>
                    </a:cubicBezTo>
                    <a:cubicBezTo>
                      <a:pt x="1208543" y="1793882"/>
                      <a:pt x="1194714" y="1787723"/>
                      <a:pt x="1180059" y="1785769"/>
                    </a:cubicBezTo>
                    <a:cubicBezTo>
                      <a:pt x="1140799" y="1780534"/>
                      <a:pt x="1101170" y="1778597"/>
                      <a:pt x="1061725" y="1775011"/>
                    </a:cubicBezTo>
                    <a:cubicBezTo>
                      <a:pt x="997179" y="1778597"/>
                      <a:pt x="929689" y="1766168"/>
                      <a:pt x="868087" y="1785769"/>
                    </a:cubicBezTo>
                    <a:cubicBezTo>
                      <a:pt x="843446" y="1793609"/>
                      <a:pt x="843341" y="1832031"/>
                      <a:pt x="825057" y="1850315"/>
                    </a:cubicBezTo>
                    <a:lnTo>
                      <a:pt x="792784" y="1882588"/>
                    </a:lnTo>
                    <a:cubicBezTo>
                      <a:pt x="783221" y="1911275"/>
                      <a:pt x="778235" y="1931305"/>
                      <a:pt x="760511" y="1957891"/>
                    </a:cubicBezTo>
                    <a:cubicBezTo>
                      <a:pt x="754885" y="1966330"/>
                      <a:pt x="746168" y="1972235"/>
                      <a:pt x="738996" y="1979407"/>
                    </a:cubicBezTo>
                    <a:cubicBezTo>
                      <a:pt x="732983" y="2003459"/>
                      <a:pt x="717197" y="2071272"/>
                      <a:pt x="706723" y="2086983"/>
                    </a:cubicBezTo>
                    <a:lnTo>
                      <a:pt x="685207" y="2119256"/>
                    </a:lnTo>
                    <a:cubicBezTo>
                      <a:pt x="681621" y="2130014"/>
                      <a:pt x="677565" y="2140626"/>
                      <a:pt x="674450" y="2151529"/>
                    </a:cubicBezTo>
                    <a:cubicBezTo>
                      <a:pt x="663032" y="2191493"/>
                      <a:pt x="662079" y="2231495"/>
                      <a:pt x="620662" y="2259106"/>
                    </a:cubicBezTo>
                    <a:cubicBezTo>
                      <a:pt x="599147" y="2273449"/>
                      <a:pt x="581202" y="2295864"/>
                      <a:pt x="556116" y="2302136"/>
                    </a:cubicBezTo>
                    <a:cubicBezTo>
                      <a:pt x="541772" y="2305722"/>
                      <a:pt x="527247" y="2308646"/>
                      <a:pt x="513085" y="2312894"/>
                    </a:cubicBezTo>
                    <a:cubicBezTo>
                      <a:pt x="491362" y="2319411"/>
                      <a:pt x="471168" y="2332900"/>
                      <a:pt x="448539" y="2334409"/>
                    </a:cubicBezTo>
                    <a:cubicBezTo>
                      <a:pt x="254775" y="2347327"/>
                      <a:pt x="340753" y="2339214"/>
                      <a:pt x="190356" y="2355924"/>
                    </a:cubicBezTo>
                    <a:cubicBezTo>
                      <a:pt x="179598" y="2359510"/>
                      <a:pt x="169153" y="2364222"/>
                      <a:pt x="158083" y="2366682"/>
                    </a:cubicBezTo>
                    <a:cubicBezTo>
                      <a:pt x="136790" y="2371414"/>
                      <a:pt x="114581" y="2371701"/>
                      <a:pt x="93537" y="2377440"/>
                    </a:cubicBezTo>
                    <a:cubicBezTo>
                      <a:pt x="0" y="2402950"/>
                      <a:pt x="75639" y="2398955"/>
                      <a:pt x="7476" y="239895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852488" marR="0" lvl="0" indent="-665163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105000"/>
                  <a:buFont typeface="Wingdings" pitchFamily="2" charset="2"/>
                  <a:buChar char="Ä"/>
                  <a:tabLst/>
                  <a:defRPr/>
                </a:pPr>
                <a:endParaRPr kumimoji="0" lang="it-IT" sz="4000" b="1" i="0" u="none" strike="noStrike" kern="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</p:grpSp>
      <p:grpSp>
        <p:nvGrpSpPr>
          <p:cNvPr id="20" name="Gruppo 19"/>
          <p:cNvGrpSpPr/>
          <p:nvPr/>
        </p:nvGrpSpPr>
        <p:grpSpPr>
          <a:xfrm>
            <a:off x="1115616" y="2060848"/>
            <a:ext cx="5616624" cy="4176464"/>
            <a:chOff x="1115616" y="2060848"/>
            <a:chExt cx="5616624" cy="4176464"/>
          </a:xfrm>
        </p:grpSpPr>
        <p:sp>
          <p:nvSpPr>
            <p:cNvPr id="4" name="Ovale 3"/>
            <p:cNvSpPr/>
            <p:nvPr/>
          </p:nvSpPr>
          <p:spPr bwMode="auto">
            <a:xfrm>
              <a:off x="1187624" y="4581128"/>
              <a:ext cx="1872208" cy="43204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852488" marR="0" lvl="0" indent="-665163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105000"/>
                <a:buFont typeface="Wingdings" pitchFamily="2" charset="2"/>
                <a:buChar char="Ä"/>
                <a:tabLst/>
                <a:defRPr/>
              </a:pPr>
              <a:endParaRPr kumimoji="0" lang="it-IT" sz="4000" b="1" i="0" u="none" strike="noStrike" kern="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" name="Ovale 4"/>
            <p:cNvSpPr/>
            <p:nvPr/>
          </p:nvSpPr>
          <p:spPr bwMode="auto">
            <a:xfrm>
              <a:off x="4283968" y="2060848"/>
              <a:ext cx="1800200" cy="50405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852488" marR="0" lvl="0" indent="-665163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105000"/>
                <a:buFont typeface="Wingdings" pitchFamily="2" charset="2"/>
                <a:buChar char="Ä"/>
                <a:tabLst/>
                <a:defRPr/>
              </a:pPr>
              <a:endParaRPr kumimoji="0" lang="it-IT" sz="4000" b="1" i="0" u="none" strike="noStrike" kern="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" name="Ovale 6"/>
            <p:cNvSpPr/>
            <p:nvPr/>
          </p:nvSpPr>
          <p:spPr bwMode="auto">
            <a:xfrm>
              <a:off x="3203848" y="4581128"/>
              <a:ext cx="2592288" cy="43204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852488" marR="0" lvl="0" indent="-665163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105000"/>
                <a:buFont typeface="Wingdings" pitchFamily="2" charset="2"/>
                <a:buChar char="Ä"/>
                <a:tabLst/>
                <a:defRPr/>
              </a:pPr>
              <a:endParaRPr kumimoji="0" lang="it-IT" sz="4000" b="1" i="0" u="none" strike="noStrike" kern="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8" name="Ovale 7"/>
            <p:cNvSpPr/>
            <p:nvPr/>
          </p:nvSpPr>
          <p:spPr bwMode="auto">
            <a:xfrm>
              <a:off x="1187624" y="5805264"/>
              <a:ext cx="2880320" cy="43204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852488" marR="0" lvl="0" indent="-665163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105000"/>
                <a:buFont typeface="Wingdings" pitchFamily="2" charset="2"/>
                <a:buChar char="Ä"/>
                <a:tabLst/>
                <a:defRPr/>
              </a:pPr>
              <a:endParaRPr kumimoji="0" lang="it-IT" sz="4000" b="1" i="0" u="none" strike="noStrike" kern="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9" name="Ovale 8"/>
            <p:cNvSpPr/>
            <p:nvPr/>
          </p:nvSpPr>
          <p:spPr bwMode="auto">
            <a:xfrm>
              <a:off x="4283968" y="5805264"/>
              <a:ext cx="2448272" cy="43204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852488" marR="0" lvl="0" indent="-665163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105000"/>
                <a:buFont typeface="Wingdings" pitchFamily="2" charset="2"/>
                <a:buChar char="Ä"/>
                <a:tabLst/>
                <a:defRPr/>
              </a:pPr>
              <a:endParaRPr kumimoji="0" lang="it-IT" sz="4000" b="1" i="0" u="none" strike="noStrike" kern="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1" name="Ovale 10"/>
            <p:cNvSpPr/>
            <p:nvPr/>
          </p:nvSpPr>
          <p:spPr bwMode="auto">
            <a:xfrm>
              <a:off x="1187624" y="2132856"/>
              <a:ext cx="2736304" cy="43204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852488" marR="0" lvl="0" indent="-665163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105000"/>
                <a:buFont typeface="Wingdings" pitchFamily="2" charset="2"/>
                <a:buChar char="Ä"/>
                <a:tabLst/>
                <a:defRPr/>
              </a:pPr>
              <a:endParaRPr kumimoji="0" lang="it-IT" sz="4000" b="1" i="0" u="none" strike="noStrike" kern="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8" name="Ovale 17"/>
            <p:cNvSpPr/>
            <p:nvPr/>
          </p:nvSpPr>
          <p:spPr bwMode="auto">
            <a:xfrm>
              <a:off x="1115616" y="3284984"/>
              <a:ext cx="2088232" cy="50405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852488" marR="0" lvl="0" indent="-665163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105000"/>
                <a:buFont typeface="Wingdings" pitchFamily="2" charset="2"/>
                <a:buChar char="Ä"/>
                <a:tabLst/>
                <a:defRPr/>
              </a:pPr>
              <a:endParaRPr kumimoji="0" lang="it-IT" sz="4000" b="1" i="0" u="none" strike="noStrike" kern="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9" name="Ovale 18"/>
            <p:cNvSpPr/>
            <p:nvPr/>
          </p:nvSpPr>
          <p:spPr bwMode="auto">
            <a:xfrm>
              <a:off x="3275856" y="3284984"/>
              <a:ext cx="2736304" cy="50405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852488" marR="0" lvl="0" indent="-665163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105000"/>
                <a:buFont typeface="Wingdings" pitchFamily="2" charset="2"/>
                <a:buChar char="Ä"/>
                <a:tabLst/>
                <a:defRPr/>
              </a:pPr>
              <a:endParaRPr kumimoji="0" lang="it-IT" sz="4000" b="1" i="0" u="none" strike="noStrike" kern="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0304668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2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323528" y="1412776"/>
            <a:ext cx="8640960" cy="317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623888" indent="-623888"/>
            <a:r>
              <a:rPr lang="en-US" sz="4000" dirty="0"/>
              <a:t>Numbering the "</a:t>
            </a:r>
            <a:r>
              <a:rPr lang="en-US" sz="4000" dirty="0">
                <a:solidFill>
                  <a:srgbClr val="FFFF00"/>
                </a:solidFill>
              </a:rPr>
              <a:t>case</a:t>
            </a:r>
            <a:r>
              <a:rPr lang="en-US" sz="4000" dirty="0"/>
              <a:t>" (application for examination)</a:t>
            </a:r>
            <a:br>
              <a:rPr lang="en-US" sz="4000" dirty="0"/>
            </a:br>
            <a:r>
              <a:rPr lang="en-US" sz="4000" dirty="0"/>
              <a:t>Identify each </a:t>
            </a:r>
            <a:r>
              <a:rPr lang="en-US" sz="4000" dirty="0">
                <a:solidFill>
                  <a:srgbClr val="FFFF00"/>
                </a:solidFill>
              </a:rPr>
              <a:t>inclusion</a:t>
            </a:r>
            <a:br>
              <a:rPr lang="en-US" sz="4000" dirty="0"/>
            </a:br>
            <a:r>
              <a:rPr lang="en-US" sz="4000" dirty="0"/>
              <a:t>Identify each </a:t>
            </a:r>
            <a:r>
              <a:rPr lang="en-US" sz="4000" dirty="0">
                <a:solidFill>
                  <a:srgbClr val="FFFF00"/>
                </a:solidFill>
              </a:rPr>
              <a:t>slide</a:t>
            </a:r>
            <a:r>
              <a:rPr lang="en-US" sz="4000" dirty="0"/>
              <a:t>, each </a:t>
            </a:r>
            <a:r>
              <a:rPr lang="en-US" sz="4000" dirty="0">
                <a:solidFill>
                  <a:srgbClr val="FFFF00"/>
                </a:solidFill>
              </a:rPr>
              <a:t>stain</a:t>
            </a:r>
            <a:r>
              <a:rPr lang="en-US" sz="4000" dirty="0"/>
              <a:t> ...</a:t>
            </a:r>
            <a:endParaRPr lang="it-IT" sz="4000" dirty="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268760"/>
          </a:xfrm>
        </p:spPr>
        <p:txBody>
          <a:bodyPr lIns="92075" tIns="46038" rIns="92075" bIns="46038"/>
          <a:lstStyle/>
          <a:p>
            <a:pPr>
              <a:defRPr/>
            </a:pPr>
            <a:r>
              <a:rPr lang="it-IT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Unambiguous</a:t>
            </a:r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it-IT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objects</a:t>
            </a:r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it-IT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identification</a:t>
            </a:r>
            <a:endParaRPr lang="it-IT" sz="4000" b="1" dirty="0"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7544" y="4513701"/>
            <a:ext cx="8352928" cy="193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r>
              <a:rPr lang="en-US" sz="4000" dirty="0"/>
              <a:t>Identify significant portions of a slide ... the coordinates that points the diagnostic area</a:t>
            </a:r>
            <a:endParaRPr lang="en-US" sz="4000" dirty="0"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1965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1403648" y="116632"/>
            <a:ext cx="6646513" cy="6628556"/>
            <a:chOff x="1241676" y="116632"/>
            <a:chExt cx="6646513" cy="6628556"/>
          </a:xfrm>
        </p:grpSpPr>
        <p:pic>
          <p:nvPicPr>
            <p:cNvPr id="5" name="Tijdelijke aanduiding voor inhoud 4" descr="scanprep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632" y="116632"/>
              <a:ext cx="6628557" cy="6628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1" name="Gruppo 30"/>
            <p:cNvGrpSpPr/>
            <p:nvPr/>
          </p:nvGrpSpPr>
          <p:grpSpPr>
            <a:xfrm>
              <a:off x="1241676" y="175518"/>
              <a:ext cx="6642692" cy="4261594"/>
              <a:chOff x="1241676" y="175518"/>
              <a:chExt cx="6642692" cy="4261594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243600" y="194566"/>
                <a:ext cx="1066667" cy="819048"/>
              </a:xfrm>
              <a:prstGeom prst="rect">
                <a:avLst/>
              </a:prstGeom>
            </p:spPr>
          </p:pic>
          <p:pic>
            <p:nvPicPr>
              <p:cNvPr id="3" name="Immagine 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67379" y="194566"/>
                <a:ext cx="1095238" cy="885714"/>
              </a:xfrm>
              <a:prstGeom prst="rect">
                <a:avLst/>
              </a:prstGeom>
            </p:spPr>
          </p:pic>
          <p:pic>
            <p:nvPicPr>
              <p:cNvPr id="21" name="Immagine 20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497730" y="233601"/>
                <a:ext cx="1057143" cy="857143"/>
              </a:xfrm>
              <a:prstGeom prst="rect">
                <a:avLst/>
              </a:prstGeom>
            </p:spPr>
          </p:pic>
          <p:pic>
            <p:nvPicPr>
              <p:cNvPr id="22" name="Immagine 2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594977" y="175518"/>
                <a:ext cx="1057143" cy="857143"/>
              </a:xfrm>
              <a:prstGeom prst="rect">
                <a:avLst/>
              </a:prstGeom>
            </p:spPr>
          </p:pic>
          <p:pic>
            <p:nvPicPr>
              <p:cNvPr id="23" name="Immagine 22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724128" y="223137"/>
                <a:ext cx="1057143" cy="857143"/>
              </a:xfrm>
              <a:prstGeom prst="rect">
                <a:avLst/>
              </a:prstGeom>
            </p:spPr>
          </p:pic>
          <p:pic>
            <p:nvPicPr>
              <p:cNvPr id="24" name="Immagine 2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827225" y="233600"/>
                <a:ext cx="1057143" cy="857143"/>
              </a:xfrm>
              <a:prstGeom prst="rect">
                <a:avLst/>
              </a:prstGeom>
            </p:spPr>
          </p:pic>
          <p:pic>
            <p:nvPicPr>
              <p:cNvPr id="25" name="Immagine 2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241676" y="3536355"/>
                <a:ext cx="1123810" cy="866667"/>
              </a:xfrm>
              <a:prstGeom prst="rect">
                <a:avLst/>
              </a:prstGeom>
            </p:spPr>
          </p:pic>
          <p:pic>
            <p:nvPicPr>
              <p:cNvPr id="26" name="Immagine 25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339752" y="3573016"/>
                <a:ext cx="1076190" cy="828571"/>
              </a:xfrm>
              <a:prstGeom prst="rect">
                <a:avLst/>
              </a:prstGeom>
            </p:spPr>
          </p:pic>
          <p:pic>
            <p:nvPicPr>
              <p:cNvPr id="27" name="Immagine 26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467238" y="3618064"/>
                <a:ext cx="1104762" cy="819048"/>
              </a:xfrm>
              <a:prstGeom prst="rect">
                <a:avLst/>
              </a:prstGeom>
            </p:spPr>
          </p:pic>
          <p:pic>
            <p:nvPicPr>
              <p:cNvPr id="28" name="Immagine 27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4638913" y="3535983"/>
                <a:ext cx="1104762" cy="847619"/>
              </a:xfrm>
              <a:prstGeom prst="rect">
                <a:avLst/>
              </a:prstGeom>
            </p:spPr>
          </p:pic>
          <p:pic>
            <p:nvPicPr>
              <p:cNvPr id="29" name="Immagine 28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794971" y="3535983"/>
                <a:ext cx="1057143" cy="857143"/>
              </a:xfrm>
              <a:prstGeom prst="rect">
                <a:avLst/>
              </a:prstGeom>
            </p:spPr>
          </p:pic>
          <p:pic>
            <p:nvPicPr>
              <p:cNvPr id="30" name="Immagine 29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827225" y="3507961"/>
                <a:ext cx="1057143" cy="8571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56397760"/>
      </p:ext>
    </p:extLst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C2DF51B-2B8E-4DF3-BA6F-0A10DDE00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" y="404664"/>
            <a:ext cx="8994599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1588"/>
      </p:ext>
    </p:extLst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268760"/>
          </a:xfrm>
        </p:spPr>
        <p:txBody>
          <a:bodyPr lIns="92075" tIns="46038" rIns="92075" bIns="46038"/>
          <a:lstStyle/>
          <a:p>
            <a:pPr>
              <a:defRPr/>
            </a:pPr>
            <a:r>
              <a:rPr lang="it-IT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Means</a:t>
            </a:r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for </a:t>
            </a:r>
            <a:r>
              <a:rPr lang="it-IT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traceability</a:t>
            </a:r>
            <a:endParaRPr lang="it-IT" sz="4000" b="1" dirty="0"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2" descr="https://encrypted-tbn2.google.com/images?q=tbn:ANd9GcS2Aijx79-MaFEMwPFn2q_53T-z3YhR1grhi8aVf635cVa4Fe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197968"/>
            <a:ext cx="2448272" cy="2448272"/>
          </a:xfrm>
          <a:prstGeom prst="rect">
            <a:avLst/>
          </a:prstGeom>
          <a:noFill/>
        </p:spPr>
      </p:pic>
      <p:pic>
        <p:nvPicPr>
          <p:cNvPr id="5" name="Picture 4" descr="https://encrypted-tbn1.google.com/images?q=tbn:ANd9GcSGscDr5MnqRb6YMmIqCufJ4plG7AnupVzgKIY8BIkH9shONLq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2204864"/>
            <a:ext cx="3203848" cy="2399794"/>
          </a:xfrm>
          <a:prstGeom prst="rect">
            <a:avLst/>
          </a:prstGeom>
          <a:noFill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053952"/>
            <a:ext cx="29591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933413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s://encrypted-tbn1.google.com/images?q=tbn:ANd9GcSpUcuwGATZqUcC_7Ty1UtNpelWpM4jZTXUZHHD_rB38r1122f9L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516" y="1358768"/>
            <a:ext cx="3024336" cy="2268255"/>
          </a:xfrm>
          <a:prstGeom prst="rect">
            <a:avLst/>
          </a:prstGeom>
          <a:noFill/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9852" y="4005064"/>
            <a:ext cx="5724128" cy="2070536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9512" y="72008"/>
            <a:ext cx="886246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it-IT" sz="4000" b="1" kern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Unambiguous</a:t>
            </a:r>
            <a:r>
              <a:rPr lang="it-IT" sz="4000" b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it-IT" sz="4000" b="1" kern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objects</a:t>
            </a:r>
            <a:r>
              <a:rPr lang="it-IT" sz="4000" b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it-IT" sz="4000" b="1" kern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identification</a:t>
            </a:r>
            <a:endParaRPr lang="it-IT" sz="4000" b="1" kern="0" dirty="0"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225727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7640" y="1867136"/>
            <a:ext cx="5733256" cy="3816424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80728"/>
            <a:ext cx="4651717" cy="5733258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9512" y="72008"/>
            <a:ext cx="886246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it-IT" sz="4000" b="1" kern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Unambiguous</a:t>
            </a:r>
            <a:r>
              <a:rPr lang="it-IT" sz="4000" b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it-IT" sz="4000" b="1" kern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objects</a:t>
            </a:r>
            <a:r>
              <a:rPr lang="it-IT" sz="4000" b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it-IT" sz="4000" b="1" kern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identification</a:t>
            </a:r>
            <a:endParaRPr lang="it-IT" sz="4000" b="1" kern="0" dirty="0"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687879"/>
      </p:ext>
    </p:extLst>
  </p:cSld>
  <p:clrMapOvr>
    <a:masterClrMapping/>
  </p:clrMapOvr>
  <p:transition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72008"/>
            <a:ext cx="8640960" cy="1268760"/>
          </a:xfrm>
        </p:spPr>
        <p:txBody>
          <a:bodyPr lIns="92075" tIns="46038" rIns="92075" bIns="46038"/>
          <a:lstStyle/>
          <a:p>
            <a:pPr>
              <a:defRPr/>
            </a:pPr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Order Entry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51520" y="1268760"/>
            <a:ext cx="84969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Surgery</a:t>
            </a:r>
            <a:endParaRPr lang="en-US" sz="3600" b="0" kern="0" dirty="0"/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600" b="0" kern="0" dirty="0"/>
              <a:t>Uniqueness of the samples begins with the examination request</a:t>
            </a:r>
            <a:endParaRPr kumimoji="0" lang="it-IT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Labelling</a:t>
            </a:r>
            <a:r>
              <a:rPr kumimoji="0" lang="it-IT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Tracking</a:t>
            </a:r>
            <a:r>
              <a:rPr kumimoji="0" lang="it-IT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it-IT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documents</a:t>
            </a:r>
            <a:endParaRPr kumimoji="0" lang="it-IT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7596336" y="3500169"/>
            <a:ext cx="1079706" cy="1296983"/>
            <a:chOff x="1292" y="1026"/>
            <a:chExt cx="680" cy="1452"/>
          </a:xfrm>
        </p:grpSpPr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1292" y="1026"/>
              <a:ext cx="680" cy="544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4800" b="0" i="0" u="none" strike="noStrike" kern="0" cap="none" spc="0" normalizeH="0" baseline="0" noProof="0">
                <a:ln>
                  <a:noFill/>
                </a:ln>
                <a:solidFill>
                  <a:srgbClr val="66FFCC"/>
                </a:solidFill>
                <a:effectLst/>
                <a:uLnTx/>
                <a:uFillTx/>
                <a:latin typeface="Times" charset="0"/>
                <a:ea typeface="ＭＳ Ｐゴシック" pitchFamily="33" charset="-128"/>
                <a:cs typeface="Arial" charset="0"/>
              </a:endParaRPr>
            </a:p>
          </p:txBody>
        </p:sp>
        <p:sp>
          <p:nvSpPr>
            <p:cNvPr id="12" name="AutoShape 20"/>
            <p:cNvSpPr>
              <a:spLocks noChangeArrowheads="1"/>
            </p:cNvSpPr>
            <p:nvPr/>
          </p:nvSpPr>
          <p:spPr bwMode="auto">
            <a:xfrm>
              <a:off x="1292" y="1344"/>
              <a:ext cx="680" cy="1134"/>
            </a:xfrm>
            <a:prstGeom prst="can">
              <a:avLst>
                <a:gd name="adj" fmla="val 22644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4800" b="0" i="0" u="none" strike="noStrike" kern="0" cap="none" spc="0" normalizeH="0" baseline="0" noProof="0">
                <a:ln>
                  <a:noFill/>
                </a:ln>
                <a:solidFill>
                  <a:srgbClr val="66FFCC"/>
                </a:solidFill>
                <a:effectLst/>
                <a:uLnTx/>
                <a:uFillTx/>
                <a:latin typeface="Times" charset="0"/>
                <a:ea typeface="ＭＳ Ｐゴシック" pitchFamily="33" charset="-128"/>
                <a:cs typeface="Arial" charset="0"/>
              </a:endParaRPr>
            </a:p>
          </p:txBody>
        </p:sp>
      </p:grpSp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4725144"/>
            <a:ext cx="2976019" cy="178098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288" y="4076992"/>
            <a:ext cx="888197" cy="720160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2145299" y="4941168"/>
            <a:ext cx="1696775" cy="1708978"/>
            <a:chOff x="1363056" y="4725144"/>
            <a:chExt cx="1696775" cy="1708978"/>
          </a:xfrm>
        </p:grpSpPr>
        <p:sp>
          <p:nvSpPr>
            <p:cNvPr id="7" name="Pergamena 2 6"/>
            <p:cNvSpPr/>
            <p:nvPr/>
          </p:nvSpPr>
          <p:spPr bwMode="auto">
            <a:xfrm>
              <a:off x="1363056" y="4725144"/>
              <a:ext cx="1696775" cy="1708978"/>
            </a:xfrm>
            <a:prstGeom prst="horizontalScroll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852488" marR="0" indent="-665163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105000"/>
                <a:buFont typeface="Wingdings" pitchFamily="2" charset="2"/>
                <a:buChar char="Ä"/>
                <a:tabLst/>
              </a:pPr>
              <a:endParaRPr kumimoji="0" lang="it-IT" sz="4000" b="1" i="0" u="none" strike="noStrike" cap="none" normalizeH="0" baseline="0" dirty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</a:endParaRPr>
            </a:p>
            <a:p>
              <a:pPr marL="187325" marR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105000"/>
                <a:tabLst/>
              </a:pPr>
              <a:r>
                <a:rPr lang="it-IT" sz="2000" dirty="0" err="1">
                  <a:solidFill>
                    <a:schemeClr val="tx1"/>
                  </a:solidFill>
                  <a:latin typeface="Arial" charset="0"/>
                </a:rPr>
                <a:t>Request</a:t>
              </a:r>
              <a:endParaRPr kumimoji="0" lang="it-IT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80946" y="5089079"/>
              <a:ext cx="588929" cy="47751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3713816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268760"/>
          </a:xfrm>
        </p:spPr>
        <p:txBody>
          <a:bodyPr lIns="92075" tIns="46038" rIns="92075" bIns="46038"/>
          <a:lstStyle/>
          <a:p>
            <a:pPr>
              <a:defRPr/>
            </a:pPr>
            <a:r>
              <a:rPr lang="it-IT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Order Entry – Standard </a:t>
            </a:r>
            <a:r>
              <a:rPr lang="it-IT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elements</a:t>
            </a:r>
            <a:endParaRPr lang="it-IT" sz="4000" b="1" dirty="0"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5" y="1243360"/>
            <a:ext cx="7935890" cy="528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4767"/>
      </p:ext>
    </p:extLst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0" y="4613275"/>
          <a:ext cx="1042988" cy="224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lip" r:id="rId5" imgW="1857600" imgH="3995640" progId="">
                  <p:embed/>
                </p:oleObj>
              </mc:Choice>
              <mc:Fallback>
                <p:oleObj name="Clip" r:id="rId5" imgW="1857600" imgH="3995640" progId="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13275"/>
                        <a:ext cx="1042988" cy="224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395536" y="1124744"/>
            <a:ext cx="8748464" cy="52565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Hi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Tech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Laboratory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omic Sans MS" pitchFamily="66" charset="0"/>
              <a:ea typeface="+mn-ea"/>
              <a:cs typeface="Arial" pitchFamily="34" charset="0"/>
            </a:endParaRPr>
          </a:p>
          <a:p>
            <a:pPr marL="717550" marR="0" lvl="0" indent="-7175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Modern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&amp;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hight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quality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instruments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Arial" pitchFamily="34" charset="0"/>
            </a:endParaRPr>
          </a:p>
          <a:p>
            <a:pPr marL="717550" marR="0" lvl="0" indent="-7175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High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volumes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productivity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Arial" pitchFamily="34" charset="0"/>
            </a:endParaRPr>
          </a:p>
          <a:p>
            <a:pPr marL="717550" marR="0" lvl="0" indent="-7175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Investment management and professional skills in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economics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</a:t>
            </a:r>
          </a:p>
          <a:p>
            <a:pPr marL="717550" marR="0" lvl="0" indent="-7175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Shareable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between several groups of Pathologists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pitchFamily="34" charset="0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1D02058-383C-4362-9BF0-5BAD06E70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624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919163" marR="0" lvl="1" indent="-461963" algn="l" defTabSz="914400" rtl="0" eaLnBrk="0" fontAlgn="base" latinLnBrk="0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Whole </a:t>
            </a:r>
            <a:r>
              <a:rPr kumimoji="0" lang="it-IT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digital</a:t>
            </a:r>
            <a:r>
              <a:rPr kumimoji="0" lang="it-IT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slide: the </a:t>
            </a:r>
            <a:r>
              <a:rPr kumimoji="0" lang="it-IT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virtual</a:t>
            </a:r>
            <a:r>
              <a:rPr kumimoji="0" lang="it-IT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slide in a </a:t>
            </a:r>
            <a:r>
              <a:rPr kumimoji="0" lang="it-IT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real</a:t>
            </a:r>
            <a:r>
              <a:rPr kumimoji="0" lang="it-IT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lab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9245115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ccettazione">
            <a:hlinkClick r:id="" action="ppaction://media"/>
            <a:extLst>
              <a:ext uri="{FF2B5EF4-FFF2-40B4-BE49-F238E27FC236}">
                <a16:creationId xmlns:a16="http://schemas.microsoft.com/office/drawing/2014/main" id="{8C5C6949-D301-4AF0-8766-D3F42BEB10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60443"/>
            <a:ext cx="828092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1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96752"/>
          </a:xfrm>
        </p:spPr>
        <p:txBody>
          <a:bodyPr lIns="92075" tIns="46038" rIns="92075" bIns="46038"/>
          <a:lstStyle/>
          <a:p>
            <a:pPr>
              <a:defRPr/>
            </a:pPr>
            <a:r>
              <a:rPr lang="it-IT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Key</a:t>
            </a:r>
            <a:r>
              <a:rPr lang="it-IT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it-IT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words</a:t>
            </a:r>
            <a:endParaRPr lang="it-IT" b="1" dirty="0"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35496" y="1196752"/>
            <a:ext cx="9036496" cy="354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720725" marR="0" lvl="0" indent="-7207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Lab Managing</a:t>
            </a:r>
          </a:p>
          <a:p>
            <a:pPr marL="720725" marR="0" lvl="0" indent="-7207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Traceability</a:t>
            </a:r>
          </a:p>
          <a:p>
            <a:pPr marL="720725" marR="0" lvl="0" indent="-7207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Whole Digital Slide</a:t>
            </a:r>
          </a:p>
          <a:p>
            <a:pPr marL="1177925" marR="0" lvl="1" indent="-7207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… in the real world !!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omic Sans MS" pitchFamily="66" charset="0"/>
              <a:ea typeface="+mn-ea"/>
              <a:cs typeface="Arial" pitchFamily="34" charset="0"/>
            </a:endParaRPr>
          </a:p>
          <a:p>
            <a:pPr marL="720725" marR="0" lvl="0" indent="-7207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AE2CA">
                    <a:lumMod val="60000"/>
                    <a:lumOff val="40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Reporting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871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92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92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0" y="0"/>
            <a:ext cx="9144000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Working Station for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Anatomic Pathology</a:t>
            </a:r>
          </a:p>
        </p:txBody>
      </p:sp>
      <p:pic>
        <p:nvPicPr>
          <p:cNvPr id="547852" name="Picture 12" descr="scre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879"/>
            <a:ext cx="914400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" y="4076703"/>
            <a:ext cx="2195513" cy="1368425"/>
            <a:chOff x="0" y="2568"/>
            <a:chExt cx="1383" cy="862"/>
          </a:xfrm>
        </p:grpSpPr>
        <p:sp>
          <p:nvSpPr>
            <p:cNvPr id="138257" name="Rectangle 13"/>
            <p:cNvSpPr>
              <a:spLocks noChangeArrowheads="1"/>
            </p:cNvSpPr>
            <p:nvPr/>
          </p:nvSpPr>
          <p:spPr bwMode="auto">
            <a:xfrm>
              <a:off x="0" y="2886"/>
              <a:ext cx="1383" cy="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 pitchFamily="34" charset="0"/>
                </a:rPr>
                <a:t>Clinic</a:t>
              </a:r>
            </a:p>
          </p:txBody>
        </p:sp>
        <p:sp>
          <p:nvSpPr>
            <p:cNvPr id="138258" name="Line 14"/>
            <p:cNvSpPr>
              <a:spLocks noChangeShapeType="1"/>
            </p:cNvSpPr>
            <p:nvPr/>
          </p:nvSpPr>
          <p:spPr bwMode="auto">
            <a:xfrm flipV="1">
              <a:off x="385" y="2568"/>
              <a:ext cx="0" cy="363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93600" tIns="46800" rIns="93600" bIns="4680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1763715" y="4076701"/>
            <a:ext cx="1871663" cy="1873251"/>
            <a:chOff x="1111" y="2568"/>
            <a:chExt cx="1179" cy="1180"/>
          </a:xfrm>
        </p:grpSpPr>
        <p:sp>
          <p:nvSpPr>
            <p:cNvPr id="138255" name="Rectangle 15"/>
            <p:cNvSpPr>
              <a:spLocks noChangeArrowheads="1"/>
            </p:cNvSpPr>
            <p:nvPr/>
          </p:nvSpPr>
          <p:spPr bwMode="auto">
            <a:xfrm>
              <a:off x="1111" y="3294"/>
              <a:ext cx="1179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 pitchFamily="34" charset="0"/>
                </a:rPr>
                <a:t>Macro</a:t>
              </a:r>
            </a:p>
          </p:txBody>
        </p:sp>
        <p:sp>
          <p:nvSpPr>
            <p:cNvPr id="138256" name="Line 16"/>
            <p:cNvSpPr>
              <a:spLocks noChangeShapeType="1"/>
            </p:cNvSpPr>
            <p:nvPr/>
          </p:nvSpPr>
          <p:spPr bwMode="auto">
            <a:xfrm flipV="1">
              <a:off x="1655" y="2568"/>
              <a:ext cx="0" cy="68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93600" tIns="46800" rIns="93600" bIns="4680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1692276" y="4005263"/>
            <a:ext cx="4103688" cy="2665412"/>
            <a:chOff x="1066" y="2523"/>
            <a:chExt cx="2585" cy="1679"/>
          </a:xfrm>
        </p:grpSpPr>
        <p:sp>
          <p:nvSpPr>
            <p:cNvPr id="138253" name="Rectangle 17"/>
            <p:cNvSpPr>
              <a:spLocks noChangeArrowheads="1"/>
            </p:cNvSpPr>
            <p:nvPr/>
          </p:nvSpPr>
          <p:spPr bwMode="auto">
            <a:xfrm>
              <a:off x="1066" y="3748"/>
              <a:ext cx="2585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 pitchFamily="34" charset="0"/>
                </a:rPr>
                <a:t>Molecolar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 pitchFamily="34" charset="0"/>
                </a:rPr>
                <a:t> Pathology</a:t>
              </a:r>
            </a:p>
          </p:txBody>
        </p:sp>
        <p:sp>
          <p:nvSpPr>
            <p:cNvPr id="138254" name="Line 18"/>
            <p:cNvSpPr>
              <a:spLocks noChangeShapeType="1"/>
            </p:cNvSpPr>
            <p:nvPr/>
          </p:nvSpPr>
          <p:spPr bwMode="auto">
            <a:xfrm flipV="1">
              <a:off x="2381" y="2523"/>
              <a:ext cx="0" cy="1134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93600" tIns="46800" rIns="93600" bIns="4680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4787900" y="4148138"/>
            <a:ext cx="2590800" cy="1873251"/>
            <a:chOff x="3016" y="2613"/>
            <a:chExt cx="1632" cy="1180"/>
          </a:xfrm>
        </p:grpSpPr>
        <p:sp>
          <p:nvSpPr>
            <p:cNvPr id="138251" name="Rectangle 19"/>
            <p:cNvSpPr>
              <a:spLocks noChangeArrowheads="1"/>
            </p:cNvSpPr>
            <p:nvPr/>
          </p:nvSpPr>
          <p:spPr bwMode="auto">
            <a:xfrm>
              <a:off x="3016" y="3339"/>
              <a:ext cx="1632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 pitchFamily="34" charset="0"/>
                </a:rPr>
                <a:t>Microscope</a:t>
              </a:r>
            </a:p>
          </p:txBody>
        </p:sp>
        <p:sp>
          <p:nvSpPr>
            <p:cNvPr id="138252" name="Line 20"/>
            <p:cNvSpPr>
              <a:spLocks noChangeShapeType="1"/>
            </p:cNvSpPr>
            <p:nvPr/>
          </p:nvSpPr>
          <p:spPr bwMode="auto">
            <a:xfrm flipV="1">
              <a:off x="3742" y="2613"/>
              <a:ext cx="0" cy="68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93600" tIns="46800" rIns="93600" bIns="4680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7092954" y="4149728"/>
            <a:ext cx="1871663" cy="1223963"/>
            <a:chOff x="7092952" y="2614"/>
            <a:chExt cx="1871663" cy="771"/>
          </a:xfrm>
        </p:grpSpPr>
        <p:sp>
          <p:nvSpPr>
            <p:cNvPr id="138249" name="Rectangle 21"/>
            <p:cNvSpPr>
              <a:spLocks noChangeArrowheads="1"/>
            </p:cNvSpPr>
            <p:nvPr/>
          </p:nvSpPr>
          <p:spPr bwMode="auto">
            <a:xfrm>
              <a:off x="7092952" y="2931"/>
              <a:ext cx="1871663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CC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 pitchFamily="34" charset="0"/>
                </a:rPr>
                <a:t>Report</a:t>
              </a:r>
            </a:p>
          </p:txBody>
        </p:sp>
        <p:sp>
          <p:nvSpPr>
            <p:cNvPr id="138250" name="Line 22"/>
            <p:cNvSpPr>
              <a:spLocks noChangeShapeType="1"/>
            </p:cNvSpPr>
            <p:nvPr/>
          </p:nvSpPr>
          <p:spPr bwMode="auto">
            <a:xfrm flipV="1">
              <a:off x="8172402" y="2614"/>
              <a:ext cx="0" cy="318"/>
            </a:xfrm>
            <a:prstGeom prst="line">
              <a:avLst/>
            </a:prstGeom>
            <a:noFill/>
            <a:ln w="76200">
              <a:solidFill>
                <a:srgbClr val="00FFCC"/>
              </a:solidFill>
              <a:round/>
              <a:headEnd/>
              <a:tailEnd type="triangle" w="med" len="med"/>
            </a:ln>
          </p:spPr>
          <p:txBody>
            <a:bodyPr lIns="93600" tIns="46800" rIns="93600" bIns="4680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45423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7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050"/>
          <p:cNvSpPr>
            <a:spLocks noChangeArrowheads="1"/>
          </p:cNvSpPr>
          <p:nvPr/>
        </p:nvSpPr>
        <p:spPr bwMode="auto">
          <a:xfrm>
            <a:off x="0" y="404813"/>
            <a:ext cx="914400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Digital pathology in daily routine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Comic Sans MS" pitchFamily="66" charset="0"/>
              <a:ea typeface="+mn-ea"/>
              <a:cs typeface="Arial" pitchFamily="34" charset="0"/>
            </a:endParaRPr>
          </a:p>
        </p:txBody>
      </p:sp>
      <p:sp>
        <p:nvSpPr>
          <p:cNvPr id="159747" name="Text Box 2051"/>
          <p:cNvSpPr txBox="1">
            <a:spLocks noChangeArrowheads="1"/>
          </p:cNvSpPr>
          <p:nvPr/>
        </p:nvSpPr>
        <p:spPr bwMode="auto">
          <a:xfrm>
            <a:off x="179388" y="2114550"/>
            <a:ext cx="8964612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6263" marR="0" lvl="0" indent="-576263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the </a:t>
            </a:r>
            <a:r>
              <a:rPr kumimoji="0" lang="it-IT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diagnosis</a:t>
            </a: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</a:t>
            </a:r>
            <a:r>
              <a:rPr kumimoji="0" lang="it-IT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is</a:t>
            </a: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</a:t>
            </a:r>
            <a:r>
              <a:rPr kumimoji="0" lang="it-IT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carried</a:t>
            </a: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out on the screen, </a:t>
            </a:r>
            <a:r>
              <a:rPr kumimoji="0" lang="it-IT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without</a:t>
            </a: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the </a:t>
            </a:r>
            <a:r>
              <a:rPr kumimoji="0" lang="it-IT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microscope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Arial" pitchFamily="34" charset="0"/>
            </a:endParaRPr>
          </a:p>
          <a:p>
            <a:pPr marL="576263" marR="0" lvl="0" indent="-576263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a file </a:t>
            </a:r>
            <a:r>
              <a:rPr kumimoji="0" lang="it-IT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replaces</a:t>
            </a: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the </a:t>
            </a:r>
            <a:r>
              <a:rPr kumimoji="0" lang="it-IT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traditional</a:t>
            </a: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3574074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 autoUpdateAnimBg="0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1143000"/>
          </a:xfrm>
        </p:spPr>
        <p:txBody>
          <a:bodyPr/>
          <a:lstStyle/>
          <a:p>
            <a:r>
              <a:rPr lang="it-IT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Path</a:t>
            </a:r>
            <a:r>
              <a:rPr lang="it-IT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Evolution</a:t>
            </a:r>
            <a:r>
              <a:rPr lang="it-IT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67544" y="1922961"/>
            <a:ext cx="8496944" cy="4176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 kern="0" dirty="0">
                <a:solidFill>
                  <a:srgbClr val="FFFF00"/>
                </a:solidFill>
              </a:rPr>
              <a:t>Labs reorganization must be linked to quality assurance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</a:rPr>
              <a:t>LIS &amp; Whole Digital Slides are key tools to</a:t>
            </a:r>
            <a:r>
              <a:rPr kumimoji="0" lang="en-US" sz="36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 success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3600" b="0" kern="0" dirty="0">
                <a:solidFill>
                  <a:srgbClr val="00FFCC"/>
                </a:solidFill>
              </a:rPr>
              <a:t>LIS must be tailored on Pathologist’s needing and not force Pathologist to adapt to the LIS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5496" y="56818"/>
            <a:ext cx="3140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Take home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message</a:t>
            </a: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627812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Bondi\Desktop\evolution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0" y="5138738"/>
            <a:ext cx="2571750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The development of a new technology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is hard and long ... </a:t>
            </a:r>
          </a:p>
        </p:txBody>
      </p:sp>
      <p:pic>
        <p:nvPicPr>
          <p:cNvPr id="7782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447800"/>
            <a:ext cx="33528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1295400"/>
            <a:ext cx="3200400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72" name="Rectangle 8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but ... nothing can stop evolution</a:t>
            </a:r>
          </a:p>
        </p:txBody>
      </p:sp>
      <p:pic>
        <p:nvPicPr>
          <p:cNvPr id="16487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1295400"/>
            <a:ext cx="33528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3962400"/>
            <a:ext cx="3200400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95600" y="3733800"/>
            <a:ext cx="320040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91200" y="3886200"/>
            <a:ext cx="3200400" cy="2303463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00020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4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64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64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64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4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2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glio">
            <a:hlinkClick r:id="" action="ppaction://media"/>
            <a:extLst>
              <a:ext uri="{FF2B5EF4-FFF2-40B4-BE49-F238E27FC236}">
                <a16:creationId xmlns:a16="http://schemas.microsoft.com/office/drawing/2014/main" id="{2ECCC7E6-C043-4415-9C5D-A8D958D619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96" y="332656"/>
            <a:ext cx="907300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7837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3" y="980728"/>
            <a:ext cx="9093379" cy="4680519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1403648" y="1946782"/>
            <a:ext cx="950328" cy="69635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</a:t>
            </a:r>
          </a:p>
        </p:txBody>
      </p:sp>
      <p:sp>
        <p:nvSpPr>
          <p:cNvPr id="6" name="Ovale 5"/>
          <p:cNvSpPr/>
          <p:nvPr/>
        </p:nvSpPr>
        <p:spPr>
          <a:xfrm>
            <a:off x="7439308" y="4475229"/>
            <a:ext cx="1165139" cy="69635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</a:t>
            </a:r>
          </a:p>
        </p:txBody>
      </p:sp>
      <p:sp>
        <p:nvSpPr>
          <p:cNvPr id="7" name="Ovale 6"/>
          <p:cNvSpPr/>
          <p:nvPr/>
        </p:nvSpPr>
        <p:spPr>
          <a:xfrm>
            <a:off x="4765693" y="3443228"/>
            <a:ext cx="983855" cy="69635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Pad 18</a:t>
            </a:r>
          </a:p>
        </p:txBody>
      </p:sp>
      <p:sp>
        <p:nvSpPr>
          <p:cNvPr id="8" name="Ovale 7"/>
          <p:cNvSpPr/>
          <p:nvPr/>
        </p:nvSpPr>
        <p:spPr>
          <a:xfrm>
            <a:off x="5394448" y="3860786"/>
            <a:ext cx="977751" cy="69635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Pad 26</a:t>
            </a:r>
          </a:p>
        </p:txBody>
      </p:sp>
      <p:sp>
        <p:nvSpPr>
          <p:cNvPr id="9" name="Ovale 8"/>
          <p:cNvSpPr/>
          <p:nvPr/>
        </p:nvSpPr>
        <p:spPr>
          <a:xfrm>
            <a:off x="5452479" y="3171186"/>
            <a:ext cx="919719" cy="42819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 29</a:t>
            </a:r>
          </a:p>
        </p:txBody>
      </p:sp>
      <p:sp>
        <p:nvSpPr>
          <p:cNvPr id="10" name="Ovale 9"/>
          <p:cNvSpPr/>
          <p:nvPr/>
        </p:nvSpPr>
        <p:spPr>
          <a:xfrm>
            <a:off x="6022877" y="3632044"/>
            <a:ext cx="781371" cy="464234"/>
          </a:xfrm>
          <a:prstGeom prst="ellipse">
            <a:avLst/>
          </a:prstGeom>
          <a:pattFill prst="dkUpDiag">
            <a:fgClr>
              <a:schemeClr val="accent2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 8</a:t>
            </a:r>
          </a:p>
        </p:txBody>
      </p:sp>
      <p:sp>
        <p:nvSpPr>
          <p:cNvPr id="11" name="Ovale 10"/>
          <p:cNvSpPr/>
          <p:nvPr/>
        </p:nvSpPr>
        <p:spPr>
          <a:xfrm>
            <a:off x="2443658" y="4705930"/>
            <a:ext cx="1408262" cy="464234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Rizzoli</a:t>
            </a:r>
          </a:p>
        </p:txBody>
      </p:sp>
      <p:sp>
        <p:nvSpPr>
          <p:cNvPr id="12" name="Ovale 11"/>
          <p:cNvSpPr/>
          <p:nvPr/>
        </p:nvSpPr>
        <p:spPr>
          <a:xfrm>
            <a:off x="1984698" y="1845088"/>
            <a:ext cx="1291158" cy="373931"/>
          </a:xfrm>
          <a:prstGeom prst="ellipse">
            <a:avLst/>
          </a:prstGeom>
          <a:pattFill prst="dkUpDiag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 </a:t>
            </a:r>
            <a:r>
              <a:rPr kumimoji="0" lang="it-IT" sz="82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Cornee</a:t>
            </a:r>
          </a:p>
        </p:txBody>
      </p:sp>
      <p:sp>
        <p:nvSpPr>
          <p:cNvPr id="13" name="Ovale 12"/>
          <p:cNvSpPr/>
          <p:nvPr/>
        </p:nvSpPr>
        <p:spPr>
          <a:xfrm>
            <a:off x="6722793" y="4947727"/>
            <a:ext cx="1299084" cy="502840"/>
          </a:xfrm>
          <a:prstGeom prst="ellipse">
            <a:avLst/>
          </a:prstGeom>
          <a:pattFill prst="dkUpDiag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Neuro</a:t>
            </a:r>
          </a:p>
        </p:txBody>
      </p:sp>
      <p:sp>
        <p:nvSpPr>
          <p:cNvPr id="14" name="Ovale 13"/>
          <p:cNvSpPr/>
          <p:nvPr/>
        </p:nvSpPr>
        <p:spPr>
          <a:xfrm>
            <a:off x="7828698" y="3443228"/>
            <a:ext cx="1289994" cy="61923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Imola</a:t>
            </a:r>
          </a:p>
        </p:txBody>
      </p:sp>
    </p:spTree>
    <p:extLst>
      <p:ext uri="{BB962C8B-B14F-4D97-AF65-F5344CB8AC3E}">
        <p14:creationId xmlns:p14="http://schemas.microsoft.com/office/powerpoint/2010/main" val="416338916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CasellaDiTesto 1"/>
          <p:cNvSpPr txBox="1">
            <a:spLocks noChangeArrowheads="1"/>
          </p:cNvSpPr>
          <p:nvPr/>
        </p:nvSpPr>
        <p:spPr bwMode="auto">
          <a:xfrm>
            <a:off x="138898" y="1484784"/>
            <a:ext cx="883571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1486" marR="0" lvl="0" indent="-571486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Reorganization of the histopathology laboratories in a wide area</a:t>
            </a:r>
          </a:p>
          <a:p>
            <a:pPr marL="571486" marR="0" lvl="0" indent="-571486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9966"/>
              </a:solidFill>
              <a:effectLst/>
              <a:uLnTx/>
              <a:uFillTx/>
              <a:latin typeface="Comic Sans MS" pitchFamily="66" charset="0"/>
              <a:ea typeface="+mn-ea"/>
              <a:cs typeface="Arial" pitchFamily="34" charset="0"/>
            </a:endParaRPr>
          </a:p>
          <a:p>
            <a:pPr marL="571486" marR="0" lvl="0" indent="-571486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LIS &amp; whole digital slide are the key for success</a:t>
            </a:r>
            <a:endParaRPr kumimoji="0" lang="it-IT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pitchFamily="34" charset="0"/>
            </a:endParaRPr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-15244" y="134287"/>
            <a:ext cx="9144000" cy="774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How informatics can change Pathology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612975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4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4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4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930771" y="2122017"/>
            <a:ext cx="1857375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126"/>
          <p:cNvSpPr txBox="1">
            <a:spLocks noChangeArrowheads="1"/>
          </p:cNvSpPr>
          <p:nvPr/>
        </p:nvSpPr>
        <p:spPr bwMode="auto">
          <a:xfrm rot="16200000">
            <a:off x="379909" y="1337792"/>
            <a:ext cx="1200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Accettazione</a:t>
            </a:r>
          </a:p>
        </p:txBody>
      </p:sp>
      <p:pic>
        <p:nvPicPr>
          <p:cNvPr id="6" name="Picture 121" descr="hospital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5234" y="404664"/>
            <a:ext cx="1798578" cy="175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27"/>
          <p:cNvSpPr txBox="1">
            <a:spLocks noChangeArrowheads="1"/>
          </p:cNvSpPr>
          <p:nvPr/>
        </p:nvSpPr>
        <p:spPr bwMode="auto">
          <a:xfrm rot="5400000">
            <a:off x="2165053" y="1384623"/>
            <a:ext cx="1052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Dimissione</a:t>
            </a:r>
          </a:p>
        </p:txBody>
      </p:sp>
      <p:sp>
        <p:nvSpPr>
          <p:cNvPr id="9" name="CasellaDiTesto 22"/>
          <p:cNvSpPr txBox="1">
            <a:spLocks noChangeArrowheads="1"/>
          </p:cNvSpPr>
          <p:nvPr/>
        </p:nvSpPr>
        <p:spPr bwMode="auto">
          <a:xfrm>
            <a:off x="3145334" y="2979267"/>
            <a:ext cx="606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Notifica</a:t>
            </a:r>
          </a:p>
        </p:txBody>
      </p:sp>
      <p:sp>
        <p:nvSpPr>
          <p:cNvPr id="10" name="AutoShape 29"/>
          <p:cNvSpPr>
            <a:spLocks noChangeArrowheads="1"/>
          </p:cNvSpPr>
          <p:nvPr/>
        </p:nvSpPr>
        <p:spPr bwMode="auto">
          <a:xfrm>
            <a:off x="5257416" y="780375"/>
            <a:ext cx="1121843" cy="503237"/>
          </a:xfrm>
          <a:prstGeom prst="foldedCorner">
            <a:avLst>
              <a:gd name="adj" fmla="val 33992"/>
            </a:avLst>
          </a:prstGeom>
          <a:gradFill flip="none" rotWithShape="1">
            <a:gsLst>
              <a:gs pos="0">
                <a:srgbClr val="CCFFCC">
                  <a:shade val="30000"/>
                  <a:satMod val="115000"/>
                </a:srgbClr>
              </a:gs>
              <a:gs pos="50000">
                <a:srgbClr val="CCFFCC">
                  <a:shade val="67500"/>
                  <a:satMod val="115000"/>
                </a:srgbClr>
              </a:gs>
              <a:gs pos="100000">
                <a:srgbClr val="CCFFCC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" name="AutoShape 29"/>
          <p:cNvSpPr>
            <a:spLocks noChangeArrowheads="1"/>
          </p:cNvSpPr>
          <p:nvPr/>
        </p:nvSpPr>
        <p:spPr bwMode="auto">
          <a:xfrm>
            <a:off x="4674136" y="1084002"/>
            <a:ext cx="1121843" cy="503237"/>
          </a:xfrm>
          <a:prstGeom prst="foldedCorner">
            <a:avLst>
              <a:gd name="adj" fmla="val 33992"/>
            </a:avLst>
          </a:prstGeom>
          <a:gradFill flip="none" rotWithShape="1">
            <a:gsLst>
              <a:gs pos="0">
                <a:srgbClr val="CCFFCC">
                  <a:shade val="30000"/>
                  <a:satMod val="115000"/>
                </a:srgbClr>
              </a:gs>
              <a:gs pos="50000">
                <a:srgbClr val="CCFFCC">
                  <a:shade val="67500"/>
                  <a:satMod val="115000"/>
                </a:srgbClr>
              </a:gs>
              <a:gs pos="100000">
                <a:srgbClr val="CCFFCC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Breast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8" name="Picture 121" descr="hospital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9701" y="2780928"/>
            <a:ext cx="1798578" cy="175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21" descr="hospital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565" y="360081"/>
            <a:ext cx="1798578" cy="175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21" descr="hospital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870811"/>
            <a:ext cx="1798578" cy="175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AutoShape 29"/>
          <p:cNvSpPr>
            <a:spLocks noChangeArrowheads="1"/>
          </p:cNvSpPr>
          <p:nvPr/>
        </p:nvSpPr>
        <p:spPr bwMode="auto">
          <a:xfrm>
            <a:off x="1001885" y="1916832"/>
            <a:ext cx="1121843" cy="503237"/>
          </a:xfrm>
          <a:prstGeom prst="foldedCorner">
            <a:avLst>
              <a:gd name="adj" fmla="val 33992"/>
            </a:avLst>
          </a:prstGeom>
          <a:gradFill flip="none" rotWithShape="1">
            <a:gsLst>
              <a:gs pos="0">
                <a:srgbClr val="CCFFCC">
                  <a:shade val="30000"/>
                  <a:satMod val="115000"/>
                </a:srgbClr>
              </a:gs>
              <a:gs pos="50000">
                <a:srgbClr val="CCFFCC">
                  <a:shade val="67500"/>
                  <a:satMod val="115000"/>
                </a:srgbClr>
              </a:gs>
              <a:gs pos="100000">
                <a:srgbClr val="CCFFCC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Lymph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0" name="AutoShape 29"/>
          <p:cNvSpPr>
            <a:spLocks noChangeArrowheads="1"/>
          </p:cNvSpPr>
          <p:nvPr/>
        </p:nvSpPr>
        <p:spPr bwMode="auto">
          <a:xfrm>
            <a:off x="1372865" y="4452834"/>
            <a:ext cx="1121843" cy="503237"/>
          </a:xfrm>
          <a:prstGeom prst="foldedCorner">
            <a:avLst>
              <a:gd name="adj" fmla="val 33992"/>
            </a:avLst>
          </a:prstGeom>
          <a:gradFill flip="none" rotWithShape="1">
            <a:gsLst>
              <a:gs pos="0">
                <a:srgbClr val="CCFFCC">
                  <a:shade val="30000"/>
                  <a:satMod val="115000"/>
                </a:srgbClr>
              </a:gs>
              <a:gs pos="50000">
                <a:srgbClr val="CCFFCC">
                  <a:shade val="67500"/>
                  <a:satMod val="115000"/>
                </a:srgbClr>
              </a:gs>
              <a:gs pos="100000">
                <a:srgbClr val="CCFFCC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Soft T.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1" name="AutoShape 29"/>
          <p:cNvSpPr>
            <a:spLocks noChangeArrowheads="1"/>
          </p:cNvSpPr>
          <p:nvPr/>
        </p:nvSpPr>
        <p:spPr bwMode="auto">
          <a:xfrm>
            <a:off x="870932" y="4802819"/>
            <a:ext cx="1121843" cy="503237"/>
          </a:xfrm>
          <a:prstGeom prst="foldedCorner">
            <a:avLst>
              <a:gd name="adj" fmla="val 33992"/>
            </a:avLst>
          </a:prstGeom>
          <a:gradFill flip="none" rotWithShape="1">
            <a:gsLst>
              <a:gs pos="0">
                <a:srgbClr val="CCFFCC">
                  <a:shade val="30000"/>
                  <a:satMod val="115000"/>
                </a:srgbClr>
              </a:gs>
              <a:gs pos="50000">
                <a:srgbClr val="CCFFCC">
                  <a:shade val="67500"/>
                  <a:satMod val="115000"/>
                </a:srgbClr>
              </a:gs>
              <a:gs pos="100000">
                <a:srgbClr val="CCFFCC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2" name="AutoShape 29"/>
          <p:cNvSpPr>
            <a:spLocks noChangeArrowheads="1"/>
          </p:cNvSpPr>
          <p:nvPr/>
        </p:nvSpPr>
        <p:spPr bwMode="auto">
          <a:xfrm>
            <a:off x="6838068" y="4452833"/>
            <a:ext cx="1121843" cy="503237"/>
          </a:xfrm>
          <a:prstGeom prst="foldedCorner">
            <a:avLst>
              <a:gd name="adj" fmla="val 33992"/>
            </a:avLst>
          </a:prstGeom>
          <a:gradFill flip="none" rotWithShape="1">
            <a:gsLst>
              <a:gs pos="0">
                <a:srgbClr val="CCFFCC">
                  <a:shade val="30000"/>
                  <a:satMod val="115000"/>
                </a:srgbClr>
              </a:gs>
              <a:gs pos="50000">
                <a:srgbClr val="CCFFCC">
                  <a:shade val="67500"/>
                  <a:satMod val="115000"/>
                </a:srgbClr>
              </a:gs>
              <a:gs pos="100000">
                <a:srgbClr val="CCFFCC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Pediatric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1" name="Fumetto 4 39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9569" y="2131271"/>
            <a:ext cx="3808392" cy="254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1"/>
          <p:cNvGrpSpPr/>
          <p:nvPr/>
        </p:nvGrpSpPr>
        <p:grpSpPr>
          <a:xfrm>
            <a:off x="3069220" y="2349425"/>
            <a:ext cx="1889544" cy="1827530"/>
            <a:chOff x="3172074" y="2456363"/>
            <a:chExt cx="1889544" cy="1827530"/>
          </a:xfrm>
        </p:grpSpPr>
        <p:pic>
          <p:nvPicPr>
            <p:cNvPr id="24" name="Picture 29" descr="MCj02808120000[1]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72074" y="3012210"/>
              <a:ext cx="59055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Sole 4"/>
            <p:cNvSpPr>
              <a:spLocks noChangeArrowheads="1"/>
            </p:cNvSpPr>
            <p:nvPr/>
          </p:nvSpPr>
          <p:spPr bwMode="auto">
            <a:xfrm>
              <a:off x="3602573" y="2841491"/>
              <a:ext cx="1071563" cy="1000125"/>
            </a:xfrm>
            <a:prstGeom prst="sun">
              <a:avLst>
                <a:gd name="adj" fmla="val 25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4" name="Disco magnetico 33"/>
            <p:cNvSpPr/>
            <p:nvPr/>
          </p:nvSpPr>
          <p:spPr bwMode="auto">
            <a:xfrm>
              <a:off x="3584029" y="3783827"/>
              <a:ext cx="357190" cy="500066"/>
            </a:xfrm>
            <a:prstGeom prst="flowChartMagneticDisk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5" name="Disco magnetico 34"/>
            <p:cNvSpPr/>
            <p:nvPr/>
          </p:nvSpPr>
          <p:spPr bwMode="auto">
            <a:xfrm>
              <a:off x="4704428" y="3433489"/>
              <a:ext cx="357190" cy="500066"/>
            </a:xfrm>
            <a:prstGeom prst="flowChartMagneticDisk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endParaRPr>
            </a:p>
          </p:txBody>
        </p:sp>
        <p:pic>
          <p:nvPicPr>
            <p:cNvPr id="36" name="Picture 5" descr="j030125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36745" y="2456363"/>
              <a:ext cx="581025" cy="496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uppo 16"/>
          <p:cNvGrpSpPr/>
          <p:nvPr/>
        </p:nvGrpSpPr>
        <p:grpSpPr>
          <a:xfrm>
            <a:off x="870932" y="1052736"/>
            <a:ext cx="5824336" cy="3903334"/>
            <a:chOff x="870932" y="1052736"/>
            <a:chExt cx="5824336" cy="3903334"/>
          </a:xfrm>
        </p:grpSpPr>
        <p:cxnSp>
          <p:nvCxnSpPr>
            <p:cNvPr id="8" name="Connettore 2 7"/>
            <p:cNvCxnSpPr/>
            <p:nvPr/>
          </p:nvCxnSpPr>
          <p:spPr bwMode="auto">
            <a:xfrm flipH="1">
              <a:off x="4499992" y="1052736"/>
              <a:ext cx="2195276" cy="1853151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 w="med" len="med"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Connettore 2 36"/>
            <p:cNvCxnSpPr/>
            <p:nvPr/>
          </p:nvCxnSpPr>
          <p:spPr bwMode="auto">
            <a:xfrm flipH="1" flipV="1">
              <a:off x="4499992" y="3554297"/>
              <a:ext cx="1834550" cy="594784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 w="med" len="med"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8" name="Connettore 2 37"/>
            <p:cNvCxnSpPr>
              <a:endCxn id="34" idx="1"/>
            </p:cNvCxnSpPr>
            <p:nvPr/>
          </p:nvCxnSpPr>
          <p:spPr bwMode="auto">
            <a:xfrm flipV="1">
              <a:off x="2555980" y="3676889"/>
              <a:ext cx="1103790" cy="1279181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 w="med" len="med"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Connettore 2 38"/>
            <p:cNvCxnSpPr/>
            <p:nvPr/>
          </p:nvCxnSpPr>
          <p:spPr bwMode="auto">
            <a:xfrm>
              <a:off x="870932" y="2007903"/>
              <a:ext cx="2196976" cy="954275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 w="med" len="med"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9" name="AutoShape 29"/>
          <p:cNvSpPr>
            <a:spLocks noChangeArrowheads="1"/>
          </p:cNvSpPr>
          <p:nvPr/>
        </p:nvSpPr>
        <p:spPr bwMode="auto">
          <a:xfrm>
            <a:off x="440963" y="2266817"/>
            <a:ext cx="1121843" cy="503237"/>
          </a:xfrm>
          <a:prstGeom prst="foldedCorner">
            <a:avLst>
              <a:gd name="adj" fmla="val 33992"/>
            </a:avLst>
          </a:prstGeom>
          <a:gradFill flip="none" rotWithShape="1">
            <a:gsLst>
              <a:gs pos="0">
                <a:srgbClr val="CCFFCC">
                  <a:shade val="30000"/>
                  <a:satMod val="115000"/>
                </a:srgbClr>
              </a:gs>
              <a:gs pos="50000">
                <a:srgbClr val="CCFFCC">
                  <a:shade val="67500"/>
                  <a:satMod val="115000"/>
                </a:srgbClr>
              </a:gs>
              <a:gs pos="100000">
                <a:srgbClr val="CCFFCC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Blood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51" y="1546229"/>
            <a:ext cx="721452" cy="721452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42" y="404664"/>
            <a:ext cx="721452" cy="721452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94" y="4767843"/>
            <a:ext cx="721452" cy="721452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975" y="4027221"/>
            <a:ext cx="721452" cy="721452"/>
          </a:xfrm>
          <a:prstGeom prst="rect">
            <a:avLst/>
          </a:prstGeom>
        </p:spPr>
      </p:pic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3067908" y="5082581"/>
            <a:ext cx="5803976" cy="154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Diagnostic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digital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Pathology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work:</a:t>
            </a:r>
            <a:endParaRPr lang="en-US" sz="2800" b="0" dirty="0"/>
          </a:p>
          <a:p>
            <a:r>
              <a:rPr lang="en-US" sz="2800" b="0" dirty="0"/>
              <a:t>cases back for competence and not by origin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821600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8" grpId="0" animBg="1"/>
      <p:bldP spid="30" grpId="0" animBg="1"/>
      <p:bldP spid="31" grpId="0" animBg="1"/>
      <p:bldP spid="32" grpId="0" animBg="1"/>
      <p:bldP spid="29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232259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None/>
            </a:pPr>
            <a:r>
              <a:rPr lang="it-IT" altLang="it-IT" sz="4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Information System (LIS)</a:t>
            </a:r>
          </a:p>
        </p:txBody>
      </p:sp>
      <p:sp>
        <p:nvSpPr>
          <p:cNvPr id="3" name="Rettangolo 2"/>
          <p:cNvSpPr/>
          <p:nvPr/>
        </p:nvSpPr>
        <p:spPr bwMode="auto">
          <a:xfrm>
            <a:off x="2555777" y="2132856"/>
            <a:ext cx="2736304" cy="338437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6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Times New Roman" pitchFamily="18" charset="0"/>
              </a:rPr>
              <a:t>Lab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124881" y="1146659"/>
            <a:ext cx="2430896" cy="2085481"/>
            <a:chOff x="124881" y="1146659"/>
            <a:chExt cx="2430896" cy="2085481"/>
          </a:xfrm>
        </p:grpSpPr>
        <p:sp>
          <p:nvSpPr>
            <p:cNvPr id="4" name="Freccia a destra 3"/>
            <p:cNvSpPr/>
            <p:nvPr/>
          </p:nvSpPr>
          <p:spPr bwMode="auto">
            <a:xfrm rot="5400000">
              <a:off x="971600" y="1722723"/>
              <a:ext cx="1440160" cy="288032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6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Times New Roman" pitchFamily="18" charset="0"/>
              </a:endParaRP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124881" y="2708920"/>
              <a:ext cx="24308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it-IT" sz="28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Reception</a:t>
              </a: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6713104" y="1052736"/>
            <a:ext cx="2430896" cy="2260637"/>
            <a:chOff x="6713104" y="1052736"/>
            <a:chExt cx="2430896" cy="2260637"/>
          </a:xfrm>
        </p:grpSpPr>
        <p:sp>
          <p:nvSpPr>
            <p:cNvPr id="5" name="Freccia a destra 4"/>
            <p:cNvSpPr/>
            <p:nvPr/>
          </p:nvSpPr>
          <p:spPr bwMode="auto">
            <a:xfrm rot="5400000">
              <a:off x="7199785" y="1628800"/>
              <a:ext cx="1440160" cy="288032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6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Times New Roman" pitchFamily="18" charset="0"/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6713104" y="2790153"/>
              <a:ext cx="24308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it-IT" sz="28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Billing</a:t>
              </a: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5076056" y="1144157"/>
            <a:ext cx="1637048" cy="2500867"/>
            <a:chOff x="5076056" y="1144157"/>
            <a:chExt cx="1637048" cy="2500867"/>
          </a:xfrm>
        </p:grpSpPr>
        <p:sp>
          <p:nvSpPr>
            <p:cNvPr id="6" name="Freccia a destra 5"/>
            <p:cNvSpPr/>
            <p:nvPr/>
          </p:nvSpPr>
          <p:spPr bwMode="auto">
            <a:xfrm rot="5400000">
              <a:off x="5481806" y="1602503"/>
              <a:ext cx="1204723" cy="288032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6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Times New Roman" pitchFamily="18" charset="0"/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5076056" y="2444695"/>
              <a:ext cx="1637048" cy="1200329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it-IT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Writing the Report</a:t>
              </a: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728191" y="5589240"/>
            <a:ext cx="5868145" cy="90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ClrTx/>
              <a:buSzTx/>
              <a:buFontTx/>
              <a:buNone/>
            </a:pPr>
            <a:r>
              <a:rPr lang="it-IT" sz="4400" dirty="0">
                <a:solidFill>
                  <a:srgbClr val="CCFFCC"/>
                </a:solidFill>
                <a:latin typeface="Comic Sans MS" pitchFamily="66" charset="0"/>
                <a:cs typeface="Times New Roman" pitchFamily="18" charset="0"/>
              </a:rPr>
              <a:t>Anatomic Pathology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24882" y="3635060"/>
            <a:ext cx="8913710" cy="290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9" rIns="92075" bIns="46039" anchor="ctr"/>
          <a:lstStyle/>
          <a:p>
            <a:pPr algn="ctr" eaLnBrk="0" hangingPunct="0">
              <a:lnSpc>
                <a:spcPct val="130000"/>
              </a:lnSpc>
              <a:defRPr/>
            </a:pP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Managing System for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94838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96752"/>
          </a:xfrm>
        </p:spPr>
        <p:txBody>
          <a:bodyPr lIns="92075" tIns="46038" rIns="92075" bIns="46038"/>
          <a:lstStyle/>
          <a:p>
            <a:pPr>
              <a:defRPr/>
            </a:pPr>
            <a:r>
              <a:rPr lang="it-IT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Key words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35496" y="1159517"/>
            <a:ext cx="9036496" cy="483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sz="4400" dirty="0">
                <a:solidFill>
                  <a:srgbClr val="FFFFFF"/>
                </a:solidFill>
              </a:rPr>
              <a:t>Lab Managing</a:t>
            </a:r>
          </a:p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endParaRPr lang="en-US" sz="4400" dirty="0">
              <a:solidFill>
                <a:srgbClr val="FFFF00"/>
              </a:solidFill>
            </a:endParaRPr>
          </a:p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sz="4400" dirty="0">
                <a:solidFill>
                  <a:srgbClr val="FFFF00"/>
                </a:solidFill>
              </a:rPr>
              <a:t>Traceability</a:t>
            </a:r>
          </a:p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endParaRPr lang="en-US" sz="4400" dirty="0">
              <a:solidFill>
                <a:srgbClr val="FF99CC"/>
              </a:solidFill>
            </a:endParaRPr>
          </a:p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sz="4400" dirty="0">
                <a:solidFill>
                  <a:srgbClr val="FF99CC"/>
                </a:solidFill>
              </a:rPr>
              <a:t>Whole Digital Slide</a:t>
            </a:r>
          </a:p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endParaRPr lang="en-US" sz="4400" dirty="0">
              <a:solidFill>
                <a:srgbClr val="FF99CC"/>
              </a:solidFill>
            </a:endParaRPr>
          </a:p>
          <a:p>
            <a:pPr marL="720725" indent="-720725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sz="4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Reporting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105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9.7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|3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2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8|2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3.3|2|4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7.6|4|1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|3.8|6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1|0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5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3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3.7|3.1|3.8|1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4.4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4.6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|4.4|2.4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852488" marR="0" indent="-665163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105000"/>
          <a:buFont typeface="Wingdings" pitchFamily="2" charset="2"/>
          <a:buChar char="Ä"/>
          <a:tabLst/>
          <a:defRPr kumimoji="0" lang="it-IT" sz="4000" b="1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852488" marR="0" indent="-665163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105000"/>
          <a:buFont typeface="Wingdings" pitchFamily="2" charset="2"/>
          <a:buChar char="Ä"/>
          <a:tabLst/>
          <a:defRPr kumimoji="0" lang="it-IT" sz="4000" b="1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#Bondi">
  <a:themeElements>
    <a:clrScheme name="#Bondi 8">
      <a:dk1>
        <a:srgbClr val="C0C0C0"/>
      </a:dk1>
      <a:lt1>
        <a:srgbClr val="FFFFFF"/>
      </a:lt1>
      <a:dk2>
        <a:srgbClr val="000000"/>
      </a:dk2>
      <a:lt2>
        <a:srgbClr val="FFFF00"/>
      </a:lt2>
      <a:accent1>
        <a:srgbClr val="66FFFF"/>
      </a:accent1>
      <a:accent2>
        <a:srgbClr val="CCFFCC"/>
      </a:accent2>
      <a:accent3>
        <a:srgbClr val="AAAAAA"/>
      </a:accent3>
      <a:accent4>
        <a:srgbClr val="DADADA"/>
      </a:accent4>
      <a:accent5>
        <a:srgbClr val="B8FFFF"/>
      </a:accent5>
      <a:accent6>
        <a:srgbClr val="B9E7B9"/>
      </a:accent6>
      <a:hlink>
        <a:srgbClr val="FF99CC"/>
      </a:hlink>
      <a:folHlink>
        <a:srgbClr val="FF3399"/>
      </a:folHlink>
    </a:clrScheme>
    <a:fontScheme name="#Bondi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852488" marR="0" indent="-665163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105000"/>
          <a:buFont typeface="Wingdings" pitchFamily="2" charset="2"/>
          <a:buChar char="Ä"/>
          <a:tabLst/>
          <a:defRPr kumimoji="0" lang="it-IT" sz="4800" b="1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852488" marR="0" indent="-665163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105000"/>
          <a:buFont typeface="Wingdings" pitchFamily="2" charset="2"/>
          <a:buChar char="Ä"/>
          <a:tabLst/>
          <a:defRPr kumimoji="0" lang="it-IT" sz="4800" b="1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#Bon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#Bond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#Bond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#Bond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#Bond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#Bond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#Bond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#Bondi 8">
        <a:dk1>
          <a:srgbClr val="C0C0C0"/>
        </a:dk1>
        <a:lt1>
          <a:srgbClr val="FFFFFF"/>
        </a:lt1>
        <a:dk2>
          <a:srgbClr val="000000"/>
        </a:dk2>
        <a:lt2>
          <a:srgbClr val="FFFF00"/>
        </a:lt2>
        <a:accent1>
          <a:srgbClr val="66FFFF"/>
        </a:accent1>
        <a:accent2>
          <a:srgbClr val="CCFFCC"/>
        </a:accent2>
        <a:accent3>
          <a:srgbClr val="AAAAAA"/>
        </a:accent3>
        <a:accent4>
          <a:srgbClr val="DADADA"/>
        </a:accent4>
        <a:accent5>
          <a:srgbClr val="B8FFFF"/>
        </a:accent5>
        <a:accent6>
          <a:srgbClr val="B9E7B9"/>
        </a:accent6>
        <a:hlink>
          <a:srgbClr val="FF99CC"/>
        </a:hlink>
        <a:folHlink>
          <a:srgbClr val="FF33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_IHTSDO_turkis line">
  <a:themeElements>
    <a:clrScheme name="master_IHTSDO_turkis li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aster_IHTSDO_turkis li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master_IHTSDO_turkis li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_IHTSDO_turkis lin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aster_IHTSDO_turkis line">
  <a:themeElements>
    <a:clrScheme name="master_IHTSDO_turkis li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aster_IHTSDO_turkis li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master_IHTSDO_turkis li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_IHTSDO_turkis lin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master_IHTSDO_turkis line">
  <a:themeElements>
    <a:clrScheme name="master_IHTSDO_turkis li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aster_IHTSDO_turkis li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master_IHTSDO_turkis li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_IHTSDO_turkis lin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master_IHTSDO_turkis line">
  <a:themeElements>
    <a:clrScheme name="master_IHTSDO_turkis li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aster_IHTSDO_turkis li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master_IHTSDO_turkis li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_IHTSDO_turkis lin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master_IHTSDO_turkis line">
  <a:themeElements>
    <a:clrScheme name="master_IHTSDO_turkis li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aster_IHTSDO_turkis li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master_IHTSDO_turkis li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_IHTSDO_turkis lin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IHTSDO_turkis li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852488" marR="0" indent="-665163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105000"/>
          <a:buFont typeface="Wingdings" pitchFamily="2" charset="2"/>
          <a:buChar char="Ä"/>
          <a:tabLst/>
          <a:defRPr kumimoji="0" lang="it-IT" sz="4000" b="1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852488" marR="0" indent="-665163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105000"/>
          <a:buFont typeface="Wingdings" pitchFamily="2" charset="2"/>
          <a:buChar char="Ä"/>
          <a:tabLst/>
          <a:defRPr kumimoji="0" lang="it-IT" sz="4000" b="1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buNone/>
          <a:defRPr dirty="0" smtClean="0">
            <a:solidFill>
              <a:schemeClr val="bg1"/>
            </a:solidFill>
            <a:latin typeface="Comic Sans MS" panose="030F0702030302020204" pitchFamily="66" charset="0"/>
          </a:defRPr>
        </a:defPPr>
      </a:lstStyle>
    </a:tx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852488" marR="0" indent="-665163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105000"/>
          <a:buFont typeface="Wingdings" pitchFamily="2" charset="2"/>
          <a:buChar char="Ä"/>
          <a:tabLst/>
          <a:defRPr kumimoji="0" lang="it-IT" sz="4000" b="1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852488" marR="0" indent="-665163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105000"/>
          <a:buFont typeface="Wingdings" pitchFamily="2" charset="2"/>
          <a:buChar char="Ä"/>
          <a:tabLst/>
          <a:defRPr kumimoji="0" lang="it-IT" sz="4000" b="1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4257</TotalTime>
  <Words>1475</Words>
  <Application>Microsoft Office PowerPoint</Application>
  <PresentationFormat>Presentazione su schermo (4:3)</PresentationFormat>
  <Paragraphs>268</Paragraphs>
  <Slides>35</Slides>
  <Notes>33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54" baseType="lpstr">
      <vt:lpstr>ＭＳ Ｐゴシック</vt:lpstr>
      <vt:lpstr>Arial</vt:lpstr>
      <vt:lpstr>Comic Sans MS</vt:lpstr>
      <vt:lpstr>Times</vt:lpstr>
      <vt:lpstr>Times New Roman</vt:lpstr>
      <vt:lpstr>Verdana</vt:lpstr>
      <vt:lpstr>Wingdings</vt:lpstr>
      <vt:lpstr>Struttura predefinita</vt:lpstr>
      <vt:lpstr>master_IHTSDO_turkis line</vt:lpstr>
      <vt:lpstr>1_master_IHTSDO_turkis line</vt:lpstr>
      <vt:lpstr>2_master_IHTSDO_turkis line</vt:lpstr>
      <vt:lpstr>3_master_IHTSDO_turkis line</vt:lpstr>
      <vt:lpstr>4_master_IHTSDO_turkis line</vt:lpstr>
      <vt:lpstr>10_Struttura predefinita</vt:lpstr>
      <vt:lpstr>11_Struttura predefinita</vt:lpstr>
      <vt:lpstr>12_Struttura predefinita</vt:lpstr>
      <vt:lpstr>5_Struttura predefinita</vt:lpstr>
      <vt:lpstr>5_#Bondi</vt:lpstr>
      <vt:lpstr>Clip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Key words</vt:lpstr>
      <vt:lpstr>Presentazione standard di PowerPoint</vt:lpstr>
      <vt:lpstr>Key words</vt:lpstr>
      <vt:lpstr>Presentazione standard di PowerPoint</vt:lpstr>
      <vt:lpstr>Lean Production</vt:lpstr>
      <vt:lpstr>Lean Production</vt:lpstr>
      <vt:lpstr>Lean Production</vt:lpstr>
      <vt:lpstr>Key words</vt:lpstr>
      <vt:lpstr>Traceability: what is it?</vt:lpstr>
      <vt:lpstr>Presentazione standard di PowerPoint</vt:lpstr>
      <vt:lpstr>The main product of the Pathologist is the diagnosis</vt:lpstr>
      <vt:lpstr>Key elements for traceability</vt:lpstr>
      <vt:lpstr>Target &amp; Pathway</vt:lpstr>
      <vt:lpstr>Unambiguous objects identification</vt:lpstr>
      <vt:lpstr>Presentazione standard di PowerPoint</vt:lpstr>
      <vt:lpstr>Presentazione standard di PowerPoint</vt:lpstr>
      <vt:lpstr>Means for traceability</vt:lpstr>
      <vt:lpstr>Presentazione standard di PowerPoint</vt:lpstr>
      <vt:lpstr>Presentazione standard di PowerPoint</vt:lpstr>
      <vt:lpstr>Order Entry</vt:lpstr>
      <vt:lpstr>Order Entry – Standard elements</vt:lpstr>
      <vt:lpstr>Presentazione standard di PowerPoint</vt:lpstr>
      <vt:lpstr>Key words</vt:lpstr>
      <vt:lpstr>Presentazione standard di PowerPoint</vt:lpstr>
      <vt:lpstr>Presentazione standard di PowerPoint</vt:lpstr>
      <vt:lpstr>Path Evolution </vt:lpstr>
      <vt:lpstr>Presentazione standard di PowerPoint</vt:lpstr>
    </vt:vector>
  </TitlesOfParts>
  <Manager>arrigo.bondi@ausl.bologna.it</Manager>
  <Company>Azienda USL di Bologna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Telepathology and Wide Area Reorganization</dc:title>
  <dc:subject>Northampton 2018</dc:subject>
  <dc:creator>arrigo.bondi@ausl.bologna.it</dc:creator>
  <cp:keywords>Digital Pathology</cp:keywords>
  <cp:lastModifiedBy>Arrigo Bondi</cp:lastModifiedBy>
  <cp:revision>331</cp:revision>
  <cp:lastPrinted>2014-06-18T07:11:17Z</cp:lastPrinted>
  <dcterms:created xsi:type="dcterms:W3CDTF">1999-11-05T22:15:49Z</dcterms:created>
  <dcterms:modified xsi:type="dcterms:W3CDTF">2018-05-08T07:00:54Z</dcterms:modified>
</cp:coreProperties>
</file>